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32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86" r:id="rId1"/>
  </p:sldMasterIdLst>
  <p:notesMasterIdLst>
    <p:notesMasterId r:id="rId16"/>
  </p:notesMasterIdLst>
  <p:sldIdLst>
    <p:sldId id="268" r:id="rId2"/>
    <p:sldId id="257" r:id="rId3"/>
    <p:sldId id="367" r:id="rId4"/>
    <p:sldId id="384" r:id="rId5"/>
    <p:sldId id="372" r:id="rId6"/>
    <p:sldId id="382" r:id="rId7"/>
    <p:sldId id="383" r:id="rId8"/>
    <p:sldId id="377" r:id="rId9"/>
    <p:sldId id="378" r:id="rId10"/>
    <p:sldId id="375" r:id="rId11"/>
    <p:sldId id="379" r:id="rId12"/>
    <p:sldId id="380" r:id="rId13"/>
    <p:sldId id="381" r:id="rId14"/>
    <p:sldId id="35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81084" autoAdjust="0"/>
  </p:normalViewPr>
  <p:slideViewPr>
    <p:cSldViewPr snapToGrid="0" snapToObjects="1" showGuides="1">
      <p:cViewPr varScale="1">
        <p:scale>
          <a:sx n="65" d="100"/>
          <a:sy n="65" d="100"/>
        </p:scale>
        <p:origin x="1386" y="72"/>
      </p:cViewPr>
      <p:guideLst>
        <p:guide orient="horz" pos="43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269D2-FCDE-F246-BC75-E3B8950FC8D0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4A4EE-1A3D-8149-B7DA-3780CD993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88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876EB-CBF0-434C-BB54-3501E88A4B75}" type="slidenum">
              <a:rPr lang="en-US">
                <a:solidFill>
                  <a:prstClr val="black"/>
                </a:solidFill>
                <a:latin typeface="Calibri"/>
              </a:rPr>
              <a:pPr/>
              <a:t>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4801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5CB3D-13E0-E94B-91D6-8260C06512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40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4A4EE-1A3D-8149-B7DA-3780CD993C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71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4A4EE-1A3D-8149-B7DA-3780CD993C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06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4A4EE-1A3D-8149-B7DA-3780CD993C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18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4A4EE-1A3D-8149-B7DA-3780CD993C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32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4A4EE-1A3D-8149-B7DA-3780CD993C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90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4A4EE-1A3D-8149-B7DA-3780CD993C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31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2527149"/>
            <a:ext cx="6858000" cy="1532002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4630125"/>
            <a:ext cx="6858000" cy="1027725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3477915-2213-4284-A05D-75CD7E0C5EFD}" type="datetime1">
              <a:rPr lang="en-SG" smtClean="0">
                <a:solidFill>
                  <a:srgbClr val="464653"/>
                </a:solidFill>
                <a:latin typeface="Gill Sans MT"/>
              </a:rPr>
              <a:t>17/10/2020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>
                <a:solidFill>
                  <a:srgbClr val="464653"/>
                </a:solidFill>
                <a:latin typeface="Gill Sans MT"/>
              </a:rPr>
              <a:t>ICAPS 2020, October 2020</a:t>
            </a:r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754ED01-E2A0-4C1E-8E21-014B99041579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2383004"/>
            <a:ext cx="7315200" cy="1780899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4412689"/>
            <a:ext cx="7315200" cy="1321361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14400" y="2383003"/>
            <a:ext cx="228600" cy="1780899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4412689"/>
            <a:ext cx="228600" cy="1321361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862893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12E7D-8A73-4B10-BF81-8FCD0A2BD877}" type="datetime1">
              <a:rPr lang="en-SG" smtClean="0">
                <a:solidFill>
                  <a:srgbClr val="464653"/>
                </a:solidFill>
                <a:latin typeface="Gill Sans MT"/>
              </a:rPr>
              <a:t>17/10/2020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  <a:latin typeface="Gill Sans MT"/>
              </a:rPr>
              <a:t>ICAPS 2020, October 2020</a:t>
            </a:r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857D-2266-274E-B7E6-504FBD477BDC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798276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931A-569B-4DA3-A8F0-9C55DE558174}" type="datetime1">
              <a:rPr lang="en-SG" smtClean="0">
                <a:solidFill>
                  <a:srgbClr val="464653"/>
                </a:solidFill>
                <a:latin typeface="Gill Sans MT"/>
              </a:rPr>
              <a:t>17/10/2020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  <a:latin typeface="Gill Sans MT"/>
              </a:rPr>
              <a:t>ICAPS 2020, October 2020</a:t>
            </a:r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857D-2266-274E-B7E6-504FBD477BDC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976960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37067" y="419100"/>
            <a:ext cx="8686800" cy="715962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237067" y="1371600"/>
            <a:ext cx="8686800" cy="5029200"/>
          </a:xfrm>
          <a:prstGeom prst="rect">
            <a:avLst/>
          </a:prstGeom>
        </p:spPr>
        <p:txBody>
          <a:bodyPr vert="horz"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95249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51B6-65CF-4FFE-9D53-50A644433C76}" type="datetime1">
              <a:rPr lang="en-SG" smtClean="0">
                <a:solidFill>
                  <a:srgbClr val="464653"/>
                </a:solidFill>
                <a:latin typeface="Gill Sans MT"/>
              </a:rPr>
              <a:t>17/10/2020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>
                <a:solidFill>
                  <a:srgbClr val="464653"/>
                </a:solidFill>
              </a:rPr>
              <a:t>ICAPS 2020, October 2020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857D-2266-274E-B7E6-504FBD477BDC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25572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4DBA85D-4B1D-4F99-A36B-C2F4C0F25C7B}" type="datetime1">
              <a:rPr lang="en-SG" smtClean="0">
                <a:solidFill>
                  <a:srgbClr val="DDE9EC"/>
                </a:solidFill>
                <a:latin typeface="Gill Sans MT"/>
              </a:rPr>
              <a:t>17/10/2020</a:t>
            </a:fld>
            <a:endParaRPr lang="en-US">
              <a:solidFill>
                <a:srgbClr val="DDE9EC"/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>
                <a:solidFill>
                  <a:srgbClr val="DDE9EC"/>
                </a:solidFill>
                <a:latin typeface="Gill Sans MT"/>
              </a:rPr>
              <a:t>ICAPS 2020, October 2020</a:t>
            </a:r>
            <a:endParaRPr lang="en-US">
              <a:solidFill>
                <a:srgbClr val="DDE9EC"/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AA4857D-2266-274E-B7E6-504FBD477BDC}" type="slidenum">
              <a:rPr lang="en-US" smtClean="0">
                <a:solidFill>
                  <a:srgbClr val="DDE9EC"/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DDE9EC"/>
              </a:solidFill>
              <a:latin typeface="Gill Sans M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515644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2FD1-AAEB-483A-8045-38EB379BA116}" type="datetime1">
              <a:rPr lang="en-SG" smtClean="0">
                <a:solidFill>
                  <a:srgbClr val="464653"/>
                </a:solidFill>
                <a:latin typeface="Gill Sans MT"/>
              </a:rPr>
              <a:t>17/10/2020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  <a:latin typeface="Gill Sans MT"/>
              </a:rPr>
              <a:t>ICAPS 2020, October 2020</a:t>
            </a:r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857D-2266-274E-B7E6-504FBD477BDC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24379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2B3D-DCA8-46A3-839A-AE08FE155687}" type="datetime1">
              <a:rPr lang="en-SG" smtClean="0">
                <a:solidFill>
                  <a:srgbClr val="464653"/>
                </a:solidFill>
                <a:latin typeface="Gill Sans MT"/>
              </a:rPr>
              <a:t>17/10/2020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  <a:latin typeface="Gill Sans MT"/>
              </a:rPr>
              <a:t>ICAPS 2020, October 2020</a:t>
            </a:r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857D-2266-274E-B7E6-504FBD477BDC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62277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4468-EB6E-4AED-9598-A9D83BA9781B}" type="datetime1">
              <a:rPr lang="en-SG" smtClean="0">
                <a:solidFill>
                  <a:srgbClr val="464653"/>
                </a:solidFill>
                <a:latin typeface="Gill Sans MT"/>
              </a:rPr>
              <a:t>17/10/2020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  <a:latin typeface="Gill Sans MT"/>
              </a:rPr>
              <a:t>ICAPS 2020, October 2020</a:t>
            </a:r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857D-2266-274E-B7E6-504FBD477BDC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857444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9A7B-E72F-4598-A8E1-2DC903C7DD6B}" type="datetime1">
              <a:rPr lang="en-SG" smtClean="0">
                <a:solidFill>
                  <a:srgbClr val="464653"/>
                </a:solidFill>
                <a:latin typeface="Gill Sans MT"/>
              </a:rPr>
              <a:t>17/10/2020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  <a:latin typeface="Gill Sans MT"/>
              </a:rPr>
              <a:t>ICAPS 2020, October 2020</a:t>
            </a:r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857D-2266-274E-B7E6-504FBD477BDC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822444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384C5-8AFC-4E28-88D3-E50686D378B1}" type="datetime1">
              <a:rPr lang="en-SG" smtClean="0">
                <a:solidFill>
                  <a:srgbClr val="464653"/>
                </a:solidFill>
                <a:latin typeface="Gill Sans MT"/>
              </a:rPr>
              <a:t>17/10/2020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  <a:latin typeface="Gill Sans MT"/>
              </a:rPr>
              <a:t>ICAPS 2020, October 2020</a:t>
            </a:r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50800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463D-C856-4E75-9DC9-E4DEC0002588}" type="datetime1">
              <a:rPr lang="en-SG" smtClean="0">
                <a:solidFill>
                  <a:srgbClr val="DDE9EC"/>
                </a:solidFill>
                <a:latin typeface="Gill Sans MT"/>
              </a:rPr>
              <a:t>17/10/2020</a:t>
            </a:fld>
            <a:endParaRPr lang="en-US">
              <a:solidFill>
                <a:srgbClr val="DDE9EC"/>
              </a:solidFill>
              <a:latin typeface="Gill Sans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DE9EC"/>
                </a:solidFill>
                <a:latin typeface="Gill Sans MT"/>
              </a:rPr>
              <a:t>ICAPS 2020, October 2020</a:t>
            </a:r>
            <a:endParaRPr lang="en-US">
              <a:solidFill>
                <a:srgbClr val="DDE9EC"/>
              </a:solidFill>
              <a:latin typeface="Gill Sans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857D-2266-274E-B7E6-504FBD477BDC}" type="slidenum">
              <a:rPr lang="en-US" smtClean="0">
                <a:solidFill>
                  <a:srgbClr val="DDE9EC"/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DDE9EC"/>
              </a:solidFill>
              <a:latin typeface="Gill Sans MT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6410451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B06B6EA-19FF-4C7A-823E-74BBCDBB2F86}" type="datetime1">
              <a:rPr lang="en-SG" smtClean="0"/>
              <a:t>17/10/2020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ICAPS 2020, October 2020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A17325-678D-F34C-A015-2F32FFCF8382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2" name="MSIPCMContentMarking" descr="{&quot;HashCode&quot;:1068245140,&quot;Placement&quot;:&quot;Header&quot;}"/>
          <p:cNvSpPr txBox="1"/>
          <p:nvPr userDrawn="1"/>
        </p:nvSpPr>
        <p:spPr>
          <a:xfrm>
            <a:off x="3825010" y="0"/>
            <a:ext cx="1493980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SG" sz="800" smtClean="0">
                <a:solidFill>
                  <a:srgbClr val="000000"/>
                </a:solidFill>
                <a:latin typeface="Calibri" panose="020F0502020204030204" pitchFamily="34" charset="0"/>
              </a:rPr>
              <a:t>SMU Classification: Restricted</a:t>
            </a:r>
            <a:endParaRPr lang="en-SG" sz="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04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7050" y="2486617"/>
            <a:ext cx="7075967" cy="1470025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Reinforcement Learning for Zone Based </a:t>
            </a:r>
            <a:r>
              <a:rPr lang="en-US" sz="2800" dirty="0" err="1"/>
              <a:t>Multiagent</a:t>
            </a:r>
            <a:r>
              <a:rPr lang="en-US" sz="2800" dirty="0"/>
              <a:t> </a:t>
            </a:r>
            <a:r>
              <a:rPr lang="en-US" sz="2800" dirty="0" smtClean="0"/>
              <a:t>Pathfinding</a:t>
            </a:r>
            <a:br>
              <a:rPr lang="en-US" sz="2800" dirty="0" smtClean="0"/>
            </a:br>
            <a:r>
              <a:rPr lang="en-US" sz="2800" dirty="0" smtClean="0"/>
              <a:t>Under Uncertainty</a:t>
            </a:r>
            <a:r>
              <a:rPr lang="en-SG" sz="2800" dirty="0"/>
              <a:t/>
            </a:r>
            <a:br>
              <a:rPr lang="en-SG" sz="2800" dirty="0"/>
            </a:br>
            <a:r>
              <a:rPr lang="en-SG" sz="2800" dirty="0"/>
              <a:t/>
            </a:r>
            <a:br>
              <a:rPr lang="en-SG" sz="2800" dirty="0"/>
            </a:br>
            <a:endParaRPr lang="en-US" sz="3000" dirty="0">
              <a:latin typeface="Gill Sans MT"/>
              <a:cs typeface="Gill Sans M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27049" y="4409954"/>
            <a:ext cx="7075967" cy="1347135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altLang="zh-CN" sz="2800" dirty="0" smtClean="0">
                <a:latin typeface="Gill Sans MT"/>
                <a:cs typeface="Gill Sans MT"/>
              </a:rPr>
              <a:t>Jiajing Ling, </a:t>
            </a:r>
            <a:r>
              <a:rPr lang="en-US" altLang="zh-CN" sz="2800" dirty="0" err="1" smtClean="0">
                <a:latin typeface="Gill Sans MT"/>
                <a:cs typeface="Gill Sans MT"/>
              </a:rPr>
              <a:t>Tarun</a:t>
            </a:r>
            <a:r>
              <a:rPr lang="en-US" altLang="zh-CN" sz="2800" dirty="0" smtClean="0">
                <a:latin typeface="Gill Sans MT"/>
                <a:cs typeface="Gill Sans MT"/>
              </a:rPr>
              <a:t> Gupta, </a:t>
            </a:r>
            <a:r>
              <a:rPr lang="en-US" sz="2800" dirty="0" err="1" smtClean="0">
                <a:latin typeface="Gill Sans MT"/>
                <a:cs typeface="Gill Sans MT"/>
              </a:rPr>
              <a:t>Akshat</a:t>
            </a:r>
            <a:r>
              <a:rPr lang="en-US" sz="2800" dirty="0" smtClean="0">
                <a:latin typeface="Gill Sans MT"/>
                <a:cs typeface="Gill Sans MT"/>
              </a:rPr>
              <a:t> </a:t>
            </a:r>
            <a:r>
              <a:rPr lang="en-US" sz="2800" dirty="0">
                <a:latin typeface="Gill Sans MT"/>
                <a:cs typeface="Gill Sans MT"/>
              </a:rPr>
              <a:t>Kumar</a:t>
            </a:r>
          </a:p>
          <a:p>
            <a:pPr algn="ctr" defTabSz="914400"/>
            <a:r>
              <a:rPr lang="en-US" sz="2400" dirty="0">
                <a:latin typeface="Gill Sans MT"/>
                <a:cs typeface="Gill Sans MT"/>
              </a:rPr>
              <a:t>School of Information Systems</a:t>
            </a:r>
          </a:p>
          <a:p>
            <a:pPr algn="ctr" defTabSz="914400"/>
            <a:r>
              <a:rPr lang="en-US" sz="2400" dirty="0">
                <a:latin typeface="Gill Sans MT"/>
                <a:cs typeface="Gill Sans MT"/>
              </a:rPr>
              <a:t>Singapore Management </a:t>
            </a:r>
            <a:r>
              <a:rPr lang="en-US" sz="2400" dirty="0" smtClean="0">
                <a:latin typeface="Gill Sans MT"/>
                <a:cs typeface="Gill Sans MT"/>
              </a:rPr>
              <a:t>University</a:t>
            </a:r>
            <a:endParaRPr lang="en-US" sz="2400" dirty="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04139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"/>
    </mc:Choice>
    <mc:Fallback xmlns="">
      <p:transition xmlns:p14="http://schemas.microsoft.com/office/powerpoint/2010/main" spd="slow" advTm="18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C305B-1253-5E45-8743-CF46833AF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Experiments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96B1AE-251F-9E44-8669-F10166F16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464653"/>
                </a:solidFill>
              </a:rPr>
              <a:t>ICAPS 2020, October 2020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41CE459-7E94-A044-8138-A7A265D9F2D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2D Open Grid</a:t>
                </a:r>
                <a:endParaRPr lang="en-US" dirty="0"/>
              </a:p>
              <a:p>
                <a:pPr lvl="1"/>
                <a:r>
                  <a:rPr lang="en-US" dirty="0"/>
                  <a:t>4x4 grid, 2 agents to 10x10 grid, 10 </a:t>
                </a:r>
                <a:r>
                  <a:rPr lang="en-US" dirty="0" smtClean="0"/>
                  <a:t>agents</a:t>
                </a:r>
              </a:p>
              <a:p>
                <a:pPr lvl="1"/>
                <a:r>
                  <a:rPr lang="en-US" dirty="0"/>
                  <a:t>Starting and goal locations were the top and bottom </a:t>
                </a:r>
                <a:r>
                  <a:rPr lang="en-US" dirty="0" smtClean="0"/>
                  <a:t>rows</a:t>
                </a:r>
              </a:p>
              <a:p>
                <a:pPr lvl="1"/>
                <a:r>
                  <a:rPr lang="en-US" dirty="0"/>
                  <a:t>The capacity was sampled uniformly from a range, e.g., [1,4</a:t>
                </a:r>
                <a:r>
                  <a:rPr lang="en-US" dirty="0" smtClean="0"/>
                  <a:t>].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5 (</a:t>
                </a:r>
                <a:r>
                  <a:rPr lang="en-US" sz="2400" dirty="0"/>
                  <a:t>binomial distribution as travel time dist.)</a:t>
                </a:r>
                <a:endParaRPr lang="en-US" dirty="0"/>
              </a:p>
              <a:p>
                <a:r>
                  <a:rPr lang="en-US" dirty="0" smtClean="0"/>
                  <a:t>Comparison </a:t>
                </a:r>
                <a:r>
                  <a:rPr lang="en-US" dirty="0"/>
                  <a:t>against</a:t>
                </a:r>
              </a:p>
              <a:p>
                <a:pPr lvl="1"/>
                <a:r>
                  <a:rPr lang="en-US" dirty="0" smtClean="0"/>
                  <a:t>SP (each agent follows shortest path)</a:t>
                </a:r>
                <a:endParaRPr lang="en-US" dirty="0"/>
              </a:p>
              <a:p>
                <a:pPr lvl="1"/>
                <a:r>
                  <a:rPr lang="en-US" dirty="0" smtClean="0"/>
                  <a:t>DCRL (our </a:t>
                </a:r>
                <a:r>
                  <a:rPr lang="en-US" dirty="0"/>
                  <a:t>approach)</a:t>
                </a:r>
              </a:p>
              <a:p>
                <a:pPr lvl="1"/>
                <a:r>
                  <a:rPr lang="en-US" dirty="0" smtClean="0"/>
                  <a:t>VPG (vanilla Policy Gradient)</a:t>
                </a:r>
                <a:endParaRPr lang="en-US" dirty="0"/>
              </a:p>
              <a:p>
                <a:pPr lvl="1"/>
                <a:r>
                  <a:rPr lang="en-US" dirty="0" smtClean="0"/>
                  <a:t>HA</a:t>
                </a:r>
                <a:r>
                  <a:rPr lang="en-US" dirty="0"/>
                  <a:t>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multiagent</a:t>
                </a:r>
                <a:r>
                  <a:rPr lang="en-US" dirty="0" smtClean="0"/>
                  <a:t> </a:t>
                </a:r>
                <a:r>
                  <a:rPr lang="en-US" dirty="0"/>
                  <a:t>Q-learning based for hybrid action </a:t>
                </a:r>
                <a:r>
                  <a:rPr lang="en-US" dirty="0" smtClean="0"/>
                  <a:t>space)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41CE459-7E94-A044-8138-A7A265D9F2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857D-2266-274E-B7E6-504FBD477BDC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9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5362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85CE5-C3BD-E848-887A-3289BA92E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Experiments: 2D Open Grid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DF083-37EC-5E4A-B9DE-5CDB3F659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464653"/>
                </a:solidFill>
              </a:rPr>
              <a:t>ICAPS 2020, October 2020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BBE3C3C-FDF9-6243-AB6D-190583E0964C}"/>
              </a:ext>
            </a:extLst>
          </p:cNvPr>
          <p:cNvSpPr txBox="1">
            <a:spLocks/>
          </p:cNvSpPr>
          <p:nvPr/>
        </p:nvSpPr>
        <p:spPr>
          <a:xfrm>
            <a:off x="400878" y="4690838"/>
            <a:ext cx="8342243" cy="99673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 smtClean="0"/>
              <a:t>VPG suffers </a:t>
            </a:r>
            <a:r>
              <a:rPr lang="en-US" dirty="0"/>
              <a:t>due to lack of effective credit assignment</a:t>
            </a:r>
          </a:p>
          <a:p>
            <a:pPr defTabSz="914400"/>
            <a:r>
              <a:rPr lang="en-US" dirty="0" smtClean="0"/>
              <a:t>HA isn’t able to handle a large number of agents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78" y="1855888"/>
            <a:ext cx="4426065" cy="245405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950" y="1855888"/>
            <a:ext cx="4000500" cy="244806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857D-2266-274E-B7E6-504FBD477BDC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10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74602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85CE5-C3BD-E848-887A-3289BA92E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Experiments: 2D Open Grid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DF083-37EC-5E4A-B9DE-5CDB3F659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464653"/>
                </a:solidFill>
              </a:rPr>
              <a:t>ICAPS 2020, October 2020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16635" y="3503361"/>
            <a:ext cx="154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/>
              <a:t>Congestion</a:t>
            </a:r>
            <a:r>
              <a:rPr lang="en-US" altLang="zh-CN" dirty="0" smtClean="0"/>
              <a:t> </a:t>
            </a:r>
            <a:endParaRPr lang="en-SG" dirty="0"/>
          </a:p>
        </p:txBody>
      </p:sp>
      <p:sp>
        <p:nvSpPr>
          <p:cNvPr id="32" name="TextBox 31"/>
          <p:cNvSpPr txBox="1"/>
          <p:nvPr/>
        </p:nvSpPr>
        <p:spPr>
          <a:xfrm>
            <a:off x="3754732" y="5737024"/>
            <a:ext cx="2017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Stranded Agents </a:t>
            </a:r>
            <a:endParaRPr lang="en-SG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857D-2266-274E-B7E6-504FBD477BDC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11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032" y="1778002"/>
            <a:ext cx="2840332" cy="170722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39167" y="1781163"/>
            <a:ext cx="2869375" cy="17246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364" y="1781163"/>
            <a:ext cx="2866169" cy="17227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195" y="3976261"/>
            <a:ext cx="2866169" cy="17227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9364" y="3965871"/>
            <a:ext cx="2866169" cy="17227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658" y="3976260"/>
            <a:ext cx="2848884" cy="171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7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85CE5-C3BD-E848-887A-3289BA92E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Experiments: </a:t>
            </a:r>
            <a:r>
              <a:rPr lang="en-US" b="1" dirty="0" smtClean="0"/>
              <a:t>3D </a:t>
            </a:r>
            <a:r>
              <a:rPr lang="en-US" b="1" dirty="0"/>
              <a:t>Map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DF083-37EC-5E4A-B9DE-5CDB3F659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464653"/>
                </a:solidFill>
              </a:rPr>
              <a:t>ICAPS 2020, October 2020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46628" y="5805467"/>
            <a:ext cx="154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/>
              <a:t>Congestion </a:t>
            </a:r>
            <a:endParaRPr lang="en-SG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744012" y="5805467"/>
            <a:ext cx="1999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/>
              <a:t>Stranded Agents </a:t>
            </a:r>
            <a:endParaRPr lang="en-SG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54655" y="5807055"/>
            <a:ext cx="1731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/>
              <a:t>SOC</a:t>
            </a:r>
            <a:endParaRPr lang="en-SG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424" y="1265582"/>
            <a:ext cx="2201375" cy="14630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422" y="2851204"/>
            <a:ext cx="2201377" cy="1031642"/>
          </a:xfrm>
          <a:prstGeom prst="rect">
            <a:avLst/>
          </a:prstGeom>
        </p:spPr>
      </p:pic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EBBE3C3C-FDF9-6243-AB6D-190583E0964C}"/>
              </a:ext>
            </a:extLst>
          </p:cNvPr>
          <p:cNvSpPr txBox="1">
            <a:spLocks/>
          </p:cNvSpPr>
          <p:nvPr/>
        </p:nvSpPr>
        <p:spPr>
          <a:xfrm>
            <a:off x="287377" y="1249992"/>
            <a:ext cx="6040271" cy="270307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 smtClean="0"/>
              <a:t>Settings:</a:t>
            </a:r>
          </a:p>
          <a:p>
            <a:pPr lvl="1" defTabSz="914400"/>
            <a:r>
              <a:rPr lang="en-US" sz="2000" dirty="0" smtClean="0"/>
              <a:t>10, 20 agents for </a:t>
            </a:r>
            <a:r>
              <a:rPr lang="en-US" sz="2000" dirty="0" err="1" smtClean="0"/>
              <a:t>SmallCube</a:t>
            </a:r>
            <a:r>
              <a:rPr lang="en-US" sz="2000" dirty="0" smtClean="0"/>
              <a:t> and </a:t>
            </a:r>
            <a:r>
              <a:rPr lang="en-US" sz="2000" dirty="0" err="1" smtClean="0"/>
              <a:t>TwoFloor</a:t>
            </a:r>
            <a:endParaRPr lang="en-US" sz="2000" dirty="0" smtClean="0"/>
          </a:p>
          <a:p>
            <a:pPr lvl="1" defTabSz="914400"/>
            <a:r>
              <a:rPr lang="en-US" sz="2000" dirty="0" smtClean="0"/>
              <a:t>Capacity was sampled from [1,3] and [1,4]</a:t>
            </a:r>
            <a:endParaRPr lang="en-US" sz="2000" dirty="0"/>
          </a:p>
          <a:p>
            <a:pPr defTabSz="914400"/>
            <a:r>
              <a:rPr lang="en-US" dirty="0"/>
              <a:t>Results:</a:t>
            </a:r>
          </a:p>
          <a:p>
            <a:pPr defTabSz="91440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857D-2266-274E-B7E6-504FBD477BDC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12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742" y="4074090"/>
            <a:ext cx="2880521" cy="173137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4263" y="4081350"/>
            <a:ext cx="2871084" cy="17257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4784" y="4074090"/>
            <a:ext cx="2883163" cy="173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1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8FFD6-2C54-0442-B6E9-CC0844EFE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Summary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8E874-FDB7-5941-8F31-08D2EC72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464653"/>
                </a:solidFill>
              </a:rPr>
              <a:t>ICAPS 2020, October 2020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86E543-B80C-2149-A236-D6E4E99301B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addressed the problem of ZBPF under uncertainty.</a:t>
            </a:r>
          </a:p>
          <a:p>
            <a:r>
              <a:rPr lang="en-US" dirty="0" smtClean="0"/>
              <a:t>We have developed a simulator. </a:t>
            </a:r>
          </a:p>
          <a:p>
            <a:pPr lvl="1"/>
            <a:r>
              <a:rPr lang="en-US" dirty="0" smtClean="0"/>
              <a:t>2D and 3D</a:t>
            </a:r>
            <a:endParaRPr lang="en-US" dirty="0"/>
          </a:p>
          <a:p>
            <a:r>
              <a:rPr lang="en-US" dirty="0" smtClean="0"/>
              <a:t>We presented a novel policy optimization formulation. </a:t>
            </a:r>
          </a:p>
          <a:p>
            <a:pPr lvl="1"/>
            <a:r>
              <a:rPr lang="en-US" dirty="0" smtClean="0"/>
              <a:t>Based on DC </a:t>
            </a:r>
            <a:r>
              <a:rPr lang="en-US" dirty="0"/>
              <a:t>programming (for both planning and learning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Designed a credit assignment scheme</a:t>
            </a:r>
          </a:p>
          <a:p>
            <a:r>
              <a:rPr lang="en-US" sz="2700" dirty="0" smtClean="0">
                <a:latin typeface="Book Antiqua" panose="02040602050305030304" pitchFamily="18" charset="0"/>
              </a:rPr>
              <a:t>Our </a:t>
            </a:r>
            <a:r>
              <a:rPr lang="en-US" sz="2700" dirty="0">
                <a:latin typeface="Book Antiqua" panose="02040602050305030304" pitchFamily="18" charset="0"/>
              </a:rPr>
              <a:t>approach works much better than </a:t>
            </a:r>
            <a:r>
              <a:rPr lang="en-US" sz="2700" dirty="0" smtClean="0">
                <a:latin typeface="Book Antiqua" panose="02040602050305030304" pitchFamily="18" charset="0"/>
              </a:rPr>
              <a:t>baselines.</a:t>
            </a:r>
            <a:endParaRPr lang="en-US" sz="2700" dirty="0">
              <a:latin typeface="Book Antiqua" panose="02040602050305030304" pitchFamily="18" charset="0"/>
            </a:endParaRPr>
          </a:p>
          <a:p>
            <a:pPr marL="27432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857D-2266-274E-B7E6-504FBD477BDC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13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74613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142"/>
          <p:cNvGrpSpPr/>
          <p:nvPr/>
        </p:nvGrpSpPr>
        <p:grpSpPr>
          <a:xfrm>
            <a:off x="529997" y="5061546"/>
            <a:ext cx="8135566" cy="1110299"/>
            <a:chOff x="228600" y="4413248"/>
            <a:chExt cx="8572500" cy="574677"/>
          </a:xfrm>
        </p:grpSpPr>
        <p:sp>
          <p:nvSpPr>
            <p:cNvPr id="144" name="Rounded Rectangle 143"/>
            <p:cNvSpPr/>
            <p:nvPr/>
          </p:nvSpPr>
          <p:spPr bwMode="auto">
            <a:xfrm>
              <a:off x="228600" y="4413250"/>
              <a:ext cx="8572500" cy="574675"/>
            </a:xfrm>
            <a:prstGeom prst="roundRect">
              <a:avLst>
                <a:gd name="adj" fmla="val 18636"/>
              </a:avLst>
            </a:prstGeom>
            <a:solidFill>
              <a:srgbClr val="F1F1F1"/>
            </a:solidFill>
            <a:ln w="12700">
              <a:solidFill>
                <a:srgbClr val="222222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87853" tIns="43927" rIns="87853" bIns="43927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45" name="Group 1028"/>
            <p:cNvGrpSpPr>
              <a:grpSpLocks/>
            </p:cNvGrpSpPr>
            <p:nvPr/>
          </p:nvGrpSpPr>
          <p:grpSpPr bwMode="auto">
            <a:xfrm>
              <a:off x="228600" y="4413248"/>
              <a:ext cx="8572500" cy="574675"/>
              <a:chOff x="114050" y="6157572"/>
              <a:chExt cx="9677901" cy="577422"/>
            </a:xfrm>
          </p:grpSpPr>
          <p:sp>
            <p:nvSpPr>
              <p:cNvPr id="146" name="Rounded Rectangle 145"/>
              <p:cNvSpPr/>
              <p:nvPr/>
            </p:nvSpPr>
            <p:spPr>
              <a:xfrm>
                <a:off x="114050" y="6157572"/>
                <a:ext cx="9677901" cy="577422"/>
              </a:xfrm>
              <a:prstGeom prst="roundRect">
                <a:avLst>
                  <a:gd name="adj" fmla="val 18636"/>
                </a:avLst>
              </a:prstGeom>
              <a:solidFill>
                <a:srgbClr val="F1F1F1"/>
              </a:solidFill>
              <a:ln w="12700">
                <a:solidFill>
                  <a:srgbClr val="222222"/>
                </a:solidFill>
              </a:ln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87853" tIns="43927" rIns="87853" bIns="43927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8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47" name="Rounded Rectangle 146"/>
              <p:cNvSpPr/>
              <p:nvPr/>
            </p:nvSpPr>
            <p:spPr>
              <a:xfrm>
                <a:off x="248466" y="6198804"/>
                <a:ext cx="9414445" cy="496552"/>
              </a:xfrm>
              <a:prstGeom prst="roundRect">
                <a:avLst/>
              </a:prstGeom>
              <a:solidFill>
                <a:srgbClr val="333333"/>
              </a:solidFill>
              <a:ln w="3175">
                <a:noFill/>
              </a:ln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270889" tIns="135446" rIns="270889" bIns="135446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None/>
                  <a:defRPr/>
                </a:pPr>
                <a:r>
                  <a:rPr lang="en-US" altLang="en-US" sz="2000" b="1" dirty="0">
                    <a:solidFill>
                      <a:srgbClr val="F1F1F1"/>
                    </a:solidFill>
                    <a:latin typeface="Century Gothic" pitchFamily="34" charset="0"/>
                    <a:cs typeface="Arial" charset="0"/>
                  </a:rPr>
                  <a:t>How to coordinate autonomous vehicle movements in a partially observable environment with uncertainty?</a:t>
                </a:r>
              </a:p>
            </p:txBody>
          </p:sp>
        </p:grpSp>
      </p:grpSp>
      <p:sp>
        <p:nvSpPr>
          <p:cNvPr id="154" name="Title 1"/>
          <p:cNvSpPr>
            <a:spLocks noGrp="1"/>
          </p:cNvSpPr>
          <p:nvPr>
            <p:ph type="title"/>
          </p:nvPr>
        </p:nvSpPr>
        <p:spPr>
          <a:xfrm>
            <a:off x="453926" y="553472"/>
            <a:ext cx="8742380" cy="553998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Motivation</a:t>
            </a:r>
            <a:endParaRPr lang="en-US" sz="30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F11B17-3828-534C-B1CB-47427EEF1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64653"/>
                </a:solidFill>
                <a:latin typeface="Gill Sans MT"/>
              </a:rPr>
              <a:t>ICAPS 2020, October </a:t>
            </a:r>
            <a:r>
              <a:rPr lang="en-US" dirty="0">
                <a:solidFill>
                  <a:srgbClr val="464653"/>
                </a:solidFill>
                <a:latin typeface="Gill Sans MT"/>
              </a:rPr>
              <a:t>2020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92" y="2694328"/>
            <a:ext cx="2924423" cy="2191961"/>
          </a:xfrm>
          <a:prstGeom prst="rect">
            <a:avLst/>
          </a:prstGeom>
        </p:spPr>
      </p:pic>
      <p:grpSp>
        <p:nvGrpSpPr>
          <p:cNvPr id="41" name="Group 90"/>
          <p:cNvGrpSpPr>
            <a:grpSpLocks/>
          </p:cNvGrpSpPr>
          <p:nvPr/>
        </p:nvGrpSpPr>
        <p:grpSpPr bwMode="auto">
          <a:xfrm>
            <a:off x="406174" y="1610482"/>
            <a:ext cx="2794404" cy="837326"/>
            <a:chOff x="-4925179" y="2671453"/>
            <a:chExt cx="5721460" cy="2847554"/>
          </a:xfrm>
        </p:grpSpPr>
        <p:sp>
          <p:nvSpPr>
            <p:cNvPr id="42" name="Rectangle 91"/>
            <p:cNvSpPr>
              <a:spLocks noChangeArrowheads="1"/>
            </p:cNvSpPr>
            <p:nvPr/>
          </p:nvSpPr>
          <p:spPr bwMode="auto">
            <a:xfrm>
              <a:off x="-4925179" y="2671453"/>
              <a:ext cx="5721460" cy="284755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defTabSz="282575"/>
              <a:endParaRPr lang="en-GB" sz="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3" name="TextBox 92"/>
            <p:cNvSpPr txBox="1">
              <a:spLocks noChangeArrowheads="1"/>
            </p:cNvSpPr>
            <p:nvPr/>
          </p:nvSpPr>
          <p:spPr bwMode="auto">
            <a:xfrm>
              <a:off x="-4807955" y="3336971"/>
              <a:ext cx="5487017" cy="105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3" tIns="45716" rIns="91433" bIns="45716" anchor="ctr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500" b="1" dirty="0" smtClean="0"/>
                <a:t>Autonomous Car</a:t>
              </a:r>
              <a:endParaRPr lang="en-US" sz="1500" b="1" dirty="0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-4814745" y="5046983"/>
              <a:ext cx="5500595" cy="0"/>
            </a:xfrm>
            <a:prstGeom prst="line">
              <a:avLst/>
            </a:prstGeom>
            <a:ln>
              <a:solidFill>
                <a:srgbClr val="7670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90"/>
          <p:cNvGrpSpPr>
            <a:grpSpLocks/>
          </p:cNvGrpSpPr>
          <p:nvPr/>
        </p:nvGrpSpPr>
        <p:grpSpPr bwMode="auto">
          <a:xfrm>
            <a:off x="3200578" y="1610865"/>
            <a:ext cx="2794404" cy="837326"/>
            <a:chOff x="-4925179" y="2671453"/>
            <a:chExt cx="5721460" cy="2847554"/>
          </a:xfrm>
        </p:grpSpPr>
        <p:sp>
          <p:nvSpPr>
            <p:cNvPr id="51" name="Rectangle 91"/>
            <p:cNvSpPr>
              <a:spLocks noChangeArrowheads="1"/>
            </p:cNvSpPr>
            <p:nvPr/>
          </p:nvSpPr>
          <p:spPr bwMode="auto">
            <a:xfrm>
              <a:off x="-4925179" y="2671453"/>
              <a:ext cx="5721460" cy="284755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defTabSz="282575"/>
              <a:endParaRPr lang="en-GB" sz="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2" name="TextBox 92"/>
            <p:cNvSpPr txBox="1">
              <a:spLocks noChangeArrowheads="1"/>
            </p:cNvSpPr>
            <p:nvPr/>
          </p:nvSpPr>
          <p:spPr bwMode="auto">
            <a:xfrm>
              <a:off x="-4807955" y="3313447"/>
              <a:ext cx="5487016" cy="1098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3" tIns="45716" rIns="91433" bIns="45716" anchor="ctr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500" b="1" dirty="0" smtClean="0"/>
                <a:t>Autonomous Guided Car</a:t>
              </a:r>
              <a:endParaRPr lang="en-US" sz="1500" b="1" dirty="0"/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-4814745" y="5046983"/>
              <a:ext cx="5500595" cy="0"/>
            </a:xfrm>
            <a:prstGeom prst="line">
              <a:avLst/>
            </a:prstGeom>
            <a:ln>
              <a:solidFill>
                <a:srgbClr val="7670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90"/>
          <p:cNvGrpSpPr>
            <a:grpSpLocks/>
          </p:cNvGrpSpPr>
          <p:nvPr/>
        </p:nvGrpSpPr>
        <p:grpSpPr bwMode="auto">
          <a:xfrm>
            <a:off x="5994982" y="1610865"/>
            <a:ext cx="2794404" cy="837326"/>
            <a:chOff x="-4925179" y="2671453"/>
            <a:chExt cx="5721460" cy="2847554"/>
          </a:xfrm>
        </p:grpSpPr>
        <p:sp>
          <p:nvSpPr>
            <p:cNvPr id="55" name="Rectangle 91"/>
            <p:cNvSpPr>
              <a:spLocks noChangeArrowheads="1"/>
            </p:cNvSpPr>
            <p:nvPr/>
          </p:nvSpPr>
          <p:spPr bwMode="auto">
            <a:xfrm>
              <a:off x="-4925179" y="2671453"/>
              <a:ext cx="5721460" cy="284755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defTabSz="282575"/>
              <a:endParaRPr lang="en-GB" sz="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6" name="TextBox 92"/>
            <p:cNvSpPr txBox="1">
              <a:spLocks noChangeArrowheads="1"/>
            </p:cNvSpPr>
            <p:nvPr/>
          </p:nvSpPr>
          <p:spPr bwMode="auto">
            <a:xfrm>
              <a:off x="-4807955" y="3313447"/>
              <a:ext cx="5487016" cy="1098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3" tIns="45716" rIns="91433" bIns="45716" anchor="ctr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500" b="1" dirty="0" smtClean="0"/>
                <a:t>Autonomous Drone</a:t>
              </a:r>
              <a:endParaRPr lang="en-US" sz="1500" b="1" dirty="0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-4814745" y="5046983"/>
              <a:ext cx="5500595" cy="0"/>
            </a:xfrm>
            <a:prstGeom prst="line">
              <a:avLst/>
            </a:prstGeom>
            <a:ln>
              <a:solidFill>
                <a:srgbClr val="7670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494" y="2671132"/>
            <a:ext cx="2952389" cy="22151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216" y="2694328"/>
            <a:ext cx="2933723" cy="220120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857D-2266-274E-B7E6-504FBD477BDC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1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95823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C2E6B-0479-8245-AC05-9A86690E0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Our contributions</a:t>
            </a:r>
            <a:endParaRPr lang="en-US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76EBE7-739D-9248-8855-8112C5C2E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464653"/>
                </a:solidFill>
              </a:rPr>
              <a:t>ICAPS 2020, October 2020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FEA29B-23BA-8146-80E2-32E24908F2E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39486" y="1219200"/>
            <a:ext cx="8675914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We formulate</a:t>
            </a:r>
            <a:r>
              <a:rPr lang="en-US" altLang="zh-CN" dirty="0"/>
              <a:t>d</a:t>
            </a:r>
            <a:r>
              <a:rPr lang="en-US" dirty="0"/>
              <a:t> a zone based path finding problem</a:t>
            </a:r>
            <a:r>
              <a:rPr lang="en-US" dirty="0" smtClean="0"/>
              <a:t>. (ZBPF)</a:t>
            </a:r>
            <a:endParaRPr lang="en-US" dirty="0"/>
          </a:p>
          <a:p>
            <a:pPr lvl="1"/>
            <a:r>
              <a:rPr lang="en-SG" dirty="0" smtClean="0"/>
              <a:t>Under uncertainty</a:t>
            </a:r>
            <a:endParaRPr lang="en-SG" dirty="0"/>
          </a:p>
          <a:p>
            <a:pPr lvl="1"/>
            <a:r>
              <a:rPr lang="en-US" dirty="0" smtClean="0"/>
              <a:t>Partial Observability </a:t>
            </a:r>
            <a:endParaRPr lang="en-SG" dirty="0" smtClean="0"/>
          </a:p>
          <a:p>
            <a:pPr lvl="1"/>
            <a:endParaRPr lang="en-SG" dirty="0" smtClean="0"/>
          </a:p>
          <a:p>
            <a:r>
              <a:rPr lang="en-US" dirty="0"/>
              <a:t>We presented a novel formulation of policy </a:t>
            </a:r>
            <a:r>
              <a:rPr lang="en-US" dirty="0" smtClean="0"/>
              <a:t>optimization.</a:t>
            </a:r>
          </a:p>
          <a:p>
            <a:pPr lvl="1"/>
            <a:r>
              <a:rPr lang="en-US" dirty="0"/>
              <a:t>Based on difference-of-convex functions (DC) programming 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We </a:t>
            </a:r>
            <a:r>
              <a:rPr lang="en-US" dirty="0"/>
              <a:t>developed a simulator for ZBPF using </a:t>
            </a:r>
            <a:r>
              <a:rPr lang="en-SG" i="1" dirty="0"/>
              <a:t>Unity3D</a:t>
            </a:r>
            <a:r>
              <a:rPr lang="en-SG" dirty="0"/>
              <a:t>.</a:t>
            </a:r>
          </a:p>
          <a:p>
            <a:endParaRPr lang="en-US" sz="23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SG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857D-2266-274E-B7E6-504FBD477BDC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2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39564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C2E6B-0479-8245-AC05-9A86690E0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Problem formulation</a:t>
            </a:r>
            <a:endParaRPr lang="en-US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76EBE7-739D-9248-8855-8112C5C2E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464653"/>
                </a:solidFill>
              </a:rPr>
              <a:t>ICAPS 2020, October 2020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FEA29B-23BA-8146-80E2-32E24908F2E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39486" y="1219200"/>
            <a:ext cx="8675914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SG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334955" y="4211138"/>
                <a:ext cx="8809045" cy="1746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48640" lvl="1" indent="-27432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</a:pPr>
                <a:r>
                  <a:rPr lang="en-US" sz="2300" dirty="0"/>
                  <a:t>A graph </a:t>
                </a:r>
                <a14:m>
                  <m:oMath xmlns:m="http://schemas.openxmlformats.org/officeDocument/2006/math">
                    <m:r>
                      <a:rPr lang="en-US" sz="230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3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30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en-US" sz="2300" dirty="0"/>
              </a:p>
              <a:p>
                <a:pPr marL="548640" lvl="1" indent="-27432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</a:pPr>
                <a:r>
                  <a:rPr lang="en-US" sz="2300" dirty="0"/>
                  <a:t>A set of agents with sources and destinations</a:t>
                </a:r>
              </a:p>
              <a:p>
                <a:pPr marL="548640" lvl="1" indent="-27432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</a:pPr>
                <a:r>
                  <a:rPr lang="en-US" sz="2300" dirty="0"/>
                  <a:t>Each zone has a capacity. </a:t>
                </a:r>
                <a:r>
                  <a:rPr lang="en-US" sz="2300" dirty="0" smtClean="0"/>
                  <a:t>Agents </a:t>
                </a:r>
                <a:r>
                  <a:rPr lang="en-US" sz="2300" dirty="0"/>
                  <a:t>consume some capacity</a:t>
                </a:r>
              </a:p>
              <a:p>
                <a:pPr marL="548640" lvl="1" indent="-27432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</a:pPr>
                <a:r>
                  <a:rPr lang="en-US" sz="2300" dirty="0"/>
                  <a:t>Crossing two zones requires </a:t>
                </a:r>
                <a:r>
                  <a:rPr lang="en-US" sz="2300" dirty="0">
                    <a:solidFill>
                      <a:srgbClr val="FF0000"/>
                    </a:solidFill>
                  </a:rPr>
                  <a:t>minimum</a:t>
                </a:r>
                <a:r>
                  <a:rPr lang="en-US" sz="2300" dirty="0"/>
                  <a:t> and </a:t>
                </a:r>
                <a:r>
                  <a:rPr lang="en-US" sz="2300" dirty="0">
                    <a:solidFill>
                      <a:srgbClr val="FF0000"/>
                    </a:solidFill>
                  </a:rPr>
                  <a:t>maximum</a:t>
                </a:r>
                <a:r>
                  <a:rPr lang="en-US" sz="2300" dirty="0"/>
                  <a:t> time</a:t>
                </a:r>
                <a:endParaRPr lang="en-SG" sz="23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55" y="4211138"/>
                <a:ext cx="8809045" cy="1746632"/>
              </a:xfrm>
              <a:prstGeom prst="rect">
                <a:avLst/>
              </a:prstGeom>
              <a:blipFill>
                <a:blip r:embed="rId3"/>
                <a:stretch>
                  <a:fillRect t="-3147" b="-419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ctangle 62"/>
          <p:cNvSpPr/>
          <p:nvPr/>
        </p:nvSpPr>
        <p:spPr>
          <a:xfrm>
            <a:off x="715260" y="5888738"/>
            <a:ext cx="820013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b="1" dirty="0">
                <a:solidFill>
                  <a:schemeClr val="tx2"/>
                </a:solidFill>
              </a:rPr>
              <a:t>Objective: Minimize travel time and congestion</a:t>
            </a: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857D-2266-274E-B7E6-504FBD477BDC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3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473" y="1409960"/>
            <a:ext cx="2370108" cy="2390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6871" y="1452923"/>
            <a:ext cx="3730239" cy="239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1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C2E6B-0479-8245-AC05-9A86690E0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Our Simulator</a:t>
            </a:r>
            <a:endParaRPr lang="en-US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76EBE7-739D-9248-8855-8112C5C2E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464653"/>
                </a:solidFill>
              </a:rPr>
              <a:t>ICAPS 2020, October 2020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FEA29B-23BA-8146-80E2-32E24908F2E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39486" y="1219200"/>
            <a:ext cx="8675914" cy="49377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SG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  <a:p>
            <a:pPr lvl="1"/>
            <a:endParaRPr lang="en-SG" sz="2500" dirty="0" smtClean="0">
              <a:solidFill>
                <a:schemeClr val="tx1"/>
              </a:solidFill>
            </a:endParaRPr>
          </a:p>
          <a:p>
            <a:pPr lvl="1"/>
            <a:r>
              <a:rPr lang="en-SG" sz="2500" dirty="0">
                <a:solidFill>
                  <a:schemeClr val="tx1"/>
                </a:solidFill>
              </a:rPr>
              <a:t>Simulator: Unity3D </a:t>
            </a:r>
            <a:r>
              <a:rPr lang="en-SG" sz="2500" dirty="0" smtClean="0">
                <a:solidFill>
                  <a:schemeClr val="tx1"/>
                </a:solidFill>
              </a:rPr>
              <a:t>environment</a:t>
            </a:r>
            <a:endParaRPr lang="en-SG" sz="2500" dirty="0">
              <a:solidFill>
                <a:schemeClr val="tx1"/>
              </a:solidFill>
            </a:endParaRPr>
          </a:p>
          <a:p>
            <a:pPr lvl="1"/>
            <a:r>
              <a:rPr lang="en-SG" sz="2500" dirty="0" smtClean="0">
                <a:solidFill>
                  <a:schemeClr val="tx1"/>
                </a:solidFill>
              </a:rPr>
              <a:t>The </a:t>
            </a:r>
            <a:r>
              <a:rPr lang="en-SG" sz="2500" dirty="0">
                <a:solidFill>
                  <a:schemeClr val="tx1"/>
                </a:solidFill>
              </a:rPr>
              <a:t>spheres are the zones, and cubes are the agents.</a:t>
            </a:r>
          </a:p>
          <a:p>
            <a:pPr lvl="1"/>
            <a:r>
              <a:rPr lang="en-US" sz="2500" dirty="0">
                <a:solidFill>
                  <a:schemeClr val="tx1"/>
                </a:solidFill>
              </a:rPr>
              <a:t>Highlighted zone: there is congestion</a:t>
            </a:r>
          </a:p>
          <a:p>
            <a:pPr lvl="1"/>
            <a:r>
              <a:rPr lang="en-US" sz="2500" dirty="0">
                <a:solidFill>
                  <a:schemeClr val="tx1"/>
                </a:solidFill>
              </a:rPr>
              <a:t>Highlighted agent: reached destination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4" name="dem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87802" y="1219200"/>
            <a:ext cx="4947998" cy="3216199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313291" y="5233630"/>
            <a:ext cx="867591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3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857D-2266-274E-B7E6-504FBD477BDC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4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463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C2E6B-0479-8245-AC05-9A86690E0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Agent’s Decision Model</a:t>
            </a:r>
            <a:endParaRPr lang="en-US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76EBE7-739D-9248-8855-8112C5C2E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464653"/>
                </a:solidFill>
              </a:rPr>
              <a:t>ICAPS 2020, October 2020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FEA29B-23BA-8146-80E2-32E24908F2E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39486" y="1219200"/>
            <a:ext cx="8675914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SG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67477" y="1188538"/>
                <a:ext cx="8809045" cy="2279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48640" lvl="1" indent="-27432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</a:pPr>
                <a:r>
                  <a:rPr lang="en-US" sz="2300" dirty="0" smtClean="0"/>
                  <a:t>State</a:t>
                </a:r>
              </a:p>
              <a:p>
                <a:pPr marL="1005840" lvl="2" indent="-27432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</a:pPr>
                <a:r>
                  <a:rPr lang="en-US" sz="2300" dirty="0">
                    <a:solidFill>
                      <a:schemeClr val="tx2"/>
                    </a:solidFill>
                  </a:rPr>
                  <a:t>A tuple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"/>
                        <m:ctrlPr>
                          <a:rPr lang="en-US" sz="23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𝑐𝑢𝑟𝑟𝑒𝑛𝑡</m:t>
                        </m:r>
                        <m:r>
                          <a:rPr lang="en-US" sz="23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3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𝑧𝑜𝑛𝑒</m:t>
                        </m:r>
                      </m:e>
                    </m:d>
                    <m:r>
                      <a:rPr lang="en-US" sz="23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3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𝑛𝑒𝑥𝑡</m:t>
                    </m:r>
                    <m:r>
                      <a:rPr lang="en-US" sz="23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3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𝑧𝑜𝑛𝑒</m:t>
                    </m:r>
                    <m:r>
                      <a:rPr lang="en-US" sz="23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"/>
                        <m:endChr m:val="⟩"/>
                        <m:ctrlPr>
                          <a:rPr lang="en-US" sz="23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𝑟𝑒𝑚𝑎𝑖𝑛𝑖𝑛𝑔</m:t>
                        </m:r>
                        <m:r>
                          <a:rPr lang="en-US" sz="23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3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𝑡𝑖𝑚𝑒</m:t>
                        </m:r>
                      </m:e>
                    </m:d>
                  </m:oMath>
                </a14:m>
                <a:endParaRPr lang="en-US" sz="2300" dirty="0">
                  <a:solidFill>
                    <a:schemeClr val="tx2"/>
                  </a:solidFill>
                </a:endParaRPr>
              </a:p>
              <a:p>
                <a:pPr marL="1005840" lvl="2" indent="-27432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</a:pPr>
                <a:r>
                  <a:rPr lang="en-US" sz="2300" dirty="0" smtClean="0">
                    <a:solidFill>
                      <a:schemeClr val="tx2"/>
                    </a:solidFill>
                  </a:rPr>
                  <a:t>If </a:t>
                </a:r>
                <a:r>
                  <a:rPr lang="en-US" sz="2300" dirty="0">
                    <a:solidFill>
                      <a:schemeClr val="tx2"/>
                    </a:solidFill>
                  </a:rPr>
                  <a:t>n</a:t>
                </a:r>
                <a:r>
                  <a:rPr lang="en-US" sz="2300" dirty="0" smtClean="0">
                    <a:solidFill>
                      <a:schemeClr val="tx2"/>
                    </a:solidFill>
                  </a:rPr>
                  <a:t>ewly </a:t>
                </a:r>
                <a:r>
                  <a:rPr lang="en-US" sz="2300" dirty="0">
                    <a:solidFill>
                      <a:schemeClr val="tx2"/>
                    </a:solidFill>
                  </a:rPr>
                  <a:t>arrived</a:t>
                </a:r>
                <a:r>
                  <a:rPr lang="en-US" sz="2300" dirty="0" smtClean="0">
                    <a:solidFill>
                      <a:schemeClr val="tx2"/>
                    </a:solidFill>
                  </a:rPr>
                  <a:t>, e.g.,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"/>
                        <m:ctrlPr>
                          <a:rPr lang="en-US" sz="23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3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3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3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3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23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3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"/>
                        <m:endChr m:val="⟩"/>
                        <m:ctrlPr>
                          <a:rPr lang="en-US" sz="23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3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</m:oMath>
                </a14:m>
                <a:r>
                  <a:rPr lang="en-US" sz="2300" dirty="0" smtClean="0">
                    <a:solidFill>
                      <a:schemeClr val="tx2"/>
                    </a:solidFill>
                  </a:rPr>
                  <a:t> ; If </a:t>
                </a:r>
                <a:r>
                  <a:rPr lang="en-US" sz="2300" dirty="0">
                    <a:solidFill>
                      <a:schemeClr val="tx2"/>
                    </a:solidFill>
                  </a:rPr>
                  <a:t>i</a:t>
                </a:r>
                <a:r>
                  <a:rPr lang="en-US" sz="2300" dirty="0" smtClean="0">
                    <a:solidFill>
                      <a:schemeClr val="tx2"/>
                    </a:solidFill>
                  </a:rPr>
                  <a:t>n-transit</a:t>
                </a:r>
                <a:r>
                  <a:rPr lang="en-US" sz="2300" dirty="0">
                    <a:solidFill>
                      <a:schemeClr val="tx2"/>
                    </a:solidFill>
                  </a:rPr>
                  <a:t>,</a:t>
                </a:r>
                <a:r>
                  <a:rPr lang="en-US" sz="2300" dirty="0" smtClean="0">
                    <a:solidFill>
                      <a:schemeClr val="tx2"/>
                    </a:solidFill>
                  </a:rPr>
                  <a:t> e.g.,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"/>
                        <m:ctrlPr>
                          <a:rPr lang="en-US" sz="23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3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3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3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3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3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sz="23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3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3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"/>
                        <m:endChr m:val="⟩"/>
                        <m:ctrlPr>
                          <a:rPr lang="en-US" sz="23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300" dirty="0">
                  <a:solidFill>
                    <a:schemeClr val="tx2"/>
                  </a:solidFill>
                </a:endParaRPr>
              </a:p>
              <a:p>
                <a:pPr marL="548640" lvl="1" indent="-27432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</a:pPr>
                <a:r>
                  <a:rPr lang="en-US" sz="2300" dirty="0"/>
                  <a:t>Hybrid </a:t>
                </a:r>
                <a:r>
                  <a:rPr lang="en-US" sz="2300" dirty="0" smtClean="0"/>
                  <a:t>Action (discrete</a:t>
                </a:r>
                <a:r>
                  <a:rPr lang="en-US" sz="2300" dirty="0"/>
                  <a:t>, and </a:t>
                </a:r>
                <a:r>
                  <a:rPr lang="en-US" sz="2300" dirty="0" smtClean="0"/>
                  <a:t>continuous) </a:t>
                </a:r>
              </a:p>
              <a:p>
                <a:pPr marL="1005840" lvl="2" indent="-27432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</a:pPr>
                <a:r>
                  <a:rPr lang="en-US" sz="2300" dirty="0" smtClean="0">
                    <a:solidFill>
                      <a:schemeClr val="tx2"/>
                    </a:solidFill>
                  </a:rPr>
                  <a:t>If newly arrived, e.g.,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"/>
                        <m:ctrlPr>
                          <a:rPr lang="en-US" sz="23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3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300" b="0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3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3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"/>
                        <m:endChr m:val="⟩"/>
                        <m:ctrlPr>
                          <a:rPr lang="en-US" sz="23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US" sz="23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=0.5</m:t>
                        </m:r>
                      </m:e>
                    </m:d>
                  </m:oMath>
                </a14:m>
                <a:r>
                  <a:rPr lang="en-US" sz="2300" dirty="0" smtClean="0">
                    <a:solidFill>
                      <a:schemeClr val="tx2"/>
                    </a:solidFill>
                  </a:rPr>
                  <a:t>; If in-transit</a:t>
                </a:r>
                <a:r>
                  <a:rPr lang="en-US" sz="2300" dirty="0">
                    <a:solidFill>
                      <a:schemeClr val="tx2"/>
                    </a:solidFill>
                  </a:rPr>
                  <a:t>,</a:t>
                </a:r>
                <a:r>
                  <a:rPr lang="en-US" sz="23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𝑛𝑜𝑜𝑝</m:t>
                    </m:r>
                  </m:oMath>
                </a14:m>
                <a:endParaRPr lang="en-US" sz="23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77" y="1188538"/>
                <a:ext cx="8809045" cy="2279727"/>
              </a:xfrm>
              <a:prstGeom prst="rect">
                <a:avLst/>
              </a:prstGeom>
              <a:blipFill>
                <a:blip r:embed="rId3"/>
                <a:stretch>
                  <a:fillRect t="-6684" b="-4732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3256218" y="5660523"/>
                <a:ext cx="286029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SG" dirty="0" smtClean="0">
                    <a:solidFill>
                      <a:srgbClr val="FF0000"/>
                    </a:solidFill>
                  </a:rPr>
                  <a:t> (continuous action)</a:t>
                </a:r>
              </a:p>
              <a:p>
                <a:pPr algn="ctr"/>
                <a:r>
                  <a:rPr lang="en-SG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sz="1600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16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 smtClean="0"/>
                  <a:t>4</a:t>
                </a:r>
                <a:r>
                  <a:rPr lang="en-US" sz="1600" dirty="0"/>
                  <a:t> </a:t>
                </a:r>
                <a:endParaRPr lang="en-SG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218" y="5660523"/>
                <a:ext cx="2860294" cy="646331"/>
              </a:xfrm>
              <a:prstGeom prst="rect">
                <a:avLst/>
              </a:prstGeom>
              <a:blipFill>
                <a:blip r:embed="rId4"/>
                <a:stretch>
                  <a:fillRect t="-5660" b="-1037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7" name="Picture 10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1624" y="3985739"/>
            <a:ext cx="2983748" cy="1724277"/>
          </a:xfrm>
          <a:prstGeom prst="rect">
            <a:avLst/>
          </a:prstGeom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857D-2266-274E-B7E6-504FBD477BDC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5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E92358F-1555-754B-BA3A-FFAFC7C69480}"/>
                  </a:ext>
                </a:extLst>
              </p:cNvPr>
              <p:cNvSpPr txBox="1"/>
              <p:nvPr/>
            </p:nvSpPr>
            <p:spPr>
              <a:xfrm>
                <a:off x="3236439" y="3465753"/>
                <a:ext cx="28602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>
                          <a:latin typeface="Cambria Math" panose="02040503050406030204" pitchFamily="18" charset="0"/>
                        </a:rPr>
                        <m:t>𝐓𝐫𝐚𝐯𝐞𝐥</m:t>
                      </m:r>
                      <m:r>
                        <a:rPr lang="en-US" sz="1600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>
                          <a:latin typeface="Cambria Math" panose="02040503050406030204" pitchFamily="18" charset="0"/>
                        </a:rPr>
                        <m:t>𝐓𝐢𝐦𝐞</m:t>
                      </m:r>
                      <m:r>
                        <a:rPr lang="en-US" sz="1600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>
                          <a:latin typeface="Cambria Math" panose="02040503050406030204" pitchFamily="18" charset="0"/>
                        </a:rPr>
                        <m:t>𝐒𝐚𝐦𝐩𝐥𝐢𝐧𝐠</m:t>
                      </m:r>
                    </m:oMath>
                  </m:oMathPara>
                </a14:m>
                <a:endParaRPr lang="en-SG" sz="1600" b="1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E92358F-1555-754B-BA3A-FFAFC7C69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439" y="3465753"/>
                <a:ext cx="2860294" cy="338554"/>
              </a:xfrm>
              <a:prstGeom prst="rect">
                <a:avLst/>
              </a:prstGeom>
              <a:blipFill>
                <a:blip r:embed="rId6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4843" y="3511423"/>
            <a:ext cx="2131122" cy="25645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613" y="3498437"/>
            <a:ext cx="2109987" cy="253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7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C2E6B-0479-8245-AC05-9A86690E0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Agent’s Decision Model</a:t>
            </a:r>
            <a:endParaRPr lang="en-US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76EBE7-739D-9248-8855-8112C5C2E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464653"/>
                </a:solidFill>
              </a:rPr>
              <a:t>ICAPS 2020, October 2020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FEA29B-23BA-8146-80E2-32E24908F2E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39486" y="1219200"/>
            <a:ext cx="8675914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SG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67477" y="1188538"/>
                <a:ext cx="8809045" cy="5147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48640" lvl="1" indent="-27432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</a:pPr>
                <a:r>
                  <a:rPr lang="en-US" sz="2300" dirty="0"/>
                  <a:t>Transition Function (exponential family)</a:t>
                </a:r>
              </a:p>
              <a:p>
                <a:pPr marL="1005840" lvl="2" indent="-27432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</a:pPr>
                <a14:m>
                  <m:oMath xmlns:m="http://schemas.openxmlformats.org/officeDocument/2006/math">
                    <m:r>
                      <a:rPr lang="en-US" sz="23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3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3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3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sz="23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  <m:e>
                        <m:sSup>
                          <m:sSupPr>
                            <m:ctrlPr>
                              <a:rPr lang="en-US" sz="23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3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23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3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3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23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3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en-US" sz="23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en-US" sz="23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3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3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3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23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3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3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23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3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3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sz="23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  <m:func>
                      <m:funcPr>
                        <m:ctrlPr>
                          <a:rPr lang="en-US" sz="23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3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US" sz="23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sSup>
                          <m:sSupPr>
                            <m:ctrlPr>
                              <a:rPr lang="en-US" sz="23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en-US" sz="23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23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3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3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3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23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US" sz="23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sz="23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3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23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sz="23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  <m:r>
                          <a:rPr lang="en-US" sz="23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3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  <m:r>
                          <a:rPr lang="en-US" sz="23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3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en-US" sz="23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23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)}</m:t>
                        </m:r>
                      </m:e>
                    </m:func>
                  </m:oMath>
                </a14:m>
                <a:endParaRPr lang="en-US" sz="2300" dirty="0">
                  <a:solidFill>
                    <a:schemeClr val="tx2"/>
                  </a:solidFill>
                </a:endParaRPr>
              </a:p>
              <a:p>
                <a:pPr marL="1005840" lvl="2" indent="-27432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</a:pPr>
                <a:r>
                  <a:rPr lang="en-US" sz="2300" dirty="0">
                    <a:solidFill>
                      <a:schemeClr val="tx2"/>
                    </a:solidFill>
                  </a:rPr>
                  <a:t>Uncertainty movement can be </a:t>
                </a:r>
                <a:r>
                  <a:rPr lang="en-US" sz="2300" dirty="0" smtClean="0">
                    <a:solidFill>
                      <a:schemeClr val="tx2"/>
                    </a:solidFill>
                  </a:rPr>
                  <a:t>modeled</a:t>
                </a:r>
              </a:p>
              <a:p>
                <a:pPr marL="1005840" lvl="2" indent="-27432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</a:pPr>
                <a:r>
                  <a:rPr lang="en-US" sz="2300" dirty="0">
                    <a:solidFill>
                      <a:schemeClr val="tx2"/>
                    </a:solidFill>
                  </a:rPr>
                  <a:t>Applicable in several applications</a:t>
                </a:r>
              </a:p>
              <a:p>
                <a:pPr marL="274320" lvl="1">
                  <a:spcBef>
                    <a:spcPts val="500"/>
                  </a:spcBef>
                  <a:buClr>
                    <a:schemeClr val="accent2"/>
                  </a:buClr>
                  <a:buSzPct val="76000"/>
                </a:pPr>
                <a:endParaRPr lang="en-US" sz="2300" dirty="0"/>
              </a:p>
              <a:p>
                <a:pPr marL="548640" lvl="1" indent="-27432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</a:pPr>
                <a:r>
                  <a:rPr lang="en-US" sz="2300" dirty="0" smtClean="0"/>
                  <a:t>Partial Observation</a:t>
                </a:r>
              </a:p>
              <a:p>
                <a:pPr marL="1005840" lvl="2" indent="-27432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</a:pPr>
                <a:r>
                  <a:rPr lang="en-US" sz="2300" dirty="0">
                    <a:solidFill>
                      <a:schemeClr val="tx2"/>
                    </a:solidFill>
                  </a:rPr>
                  <a:t>Only local </a:t>
                </a:r>
                <a:r>
                  <a:rPr lang="en-US" sz="2300" dirty="0" smtClean="0">
                    <a:solidFill>
                      <a:schemeClr val="tx2"/>
                    </a:solidFill>
                  </a:rPr>
                  <a:t>neighboring zones</a:t>
                </a:r>
                <a:endParaRPr lang="en-US" sz="2300" dirty="0">
                  <a:solidFill>
                    <a:schemeClr val="tx2"/>
                  </a:solidFill>
                </a:endParaRPr>
              </a:p>
              <a:p>
                <a:pPr marL="274320" lvl="1">
                  <a:spcBef>
                    <a:spcPts val="500"/>
                  </a:spcBef>
                  <a:buClr>
                    <a:schemeClr val="accent2"/>
                  </a:buClr>
                  <a:buSzPct val="76000"/>
                </a:pPr>
                <a:endParaRPr lang="en-US" sz="2400" dirty="0" smtClean="0"/>
              </a:p>
              <a:p>
                <a:pPr marL="274320" lvl="1">
                  <a:spcBef>
                    <a:spcPts val="500"/>
                  </a:spcBef>
                  <a:buClr>
                    <a:schemeClr val="accent2"/>
                  </a:buClr>
                  <a:buSzPct val="76000"/>
                </a:pPr>
                <a:endParaRPr lang="en-US" sz="2400" dirty="0" smtClean="0"/>
              </a:p>
              <a:p>
                <a:pPr marL="548640" lvl="1" indent="-27432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</a:pPr>
                <a:r>
                  <a:rPr lang="en-US" sz="2400" dirty="0" smtClean="0"/>
                  <a:t>Reward </a:t>
                </a:r>
                <a:r>
                  <a:rPr lang="en-US" sz="2400" dirty="0"/>
                  <a:t>Function </a:t>
                </a:r>
              </a:p>
              <a:p>
                <a:pPr marL="1005840" lvl="2" indent="-27432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</a:pPr>
                <a:r>
                  <a:rPr lang="en-US" sz="2300" dirty="0">
                    <a:solidFill>
                      <a:schemeClr val="tx2"/>
                    </a:solidFill>
                  </a:rPr>
                  <a:t>A positive reward for reaching the goal</a:t>
                </a:r>
              </a:p>
              <a:p>
                <a:pPr marL="1005840" lvl="2" indent="-27432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</a:pPr>
                <a:r>
                  <a:rPr lang="en-US" sz="2300" dirty="0">
                    <a:solidFill>
                      <a:schemeClr val="tx2"/>
                    </a:solidFill>
                  </a:rPr>
                  <a:t>A negative reward for time step or congestion</a:t>
                </a: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77" y="1188538"/>
                <a:ext cx="8809045" cy="5147243"/>
              </a:xfrm>
              <a:prstGeom prst="rect">
                <a:avLst/>
              </a:prstGeom>
              <a:blipFill>
                <a:blip r:embed="rId3"/>
                <a:stretch>
                  <a:fillRect t="-1066" b="-142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857D-2266-274E-B7E6-504FBD477BDC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6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3137" y="3009899"/>
            <a:ext cx="1965064" cy="196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5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C305B-1253-5E45-8743-CF46833AF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Policy Optimization in DC Form</a:t>
            </a:r>
            <a:endParaRPr lang="en-US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96B1AE-251F-9E44-8669-F10166F16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6412" y="6345299"/>
            <a:ext cx="4611624" cy="36576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464653"/>
                </a:solidFill>
              </a:rPr>
              <a:t>https://en.wikipedia.org/wiki/Exponential family</a:t>
            </a:r>
            <a:endParaRPr lang="en-US" dirty="0">
              <a:solidFill>
                <a:srgbClr val="4646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41CE459-7E94-A044-8138-A7A265D9F2D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Original Objective Function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𝜍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𝜍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𝜍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Why DC programming?</a:t>
                </a:r>
              </a:p>
              <a:p>
                <a:pPr lvl="1"/>
                <a:r>
                  <a:rPr lang="en-US" dirty="0" smtClean="0">
                    <a:ea typeface="Cambria Math" panose="02040503050406030204" pitchFamily="18" charset="0"/>
                  </a:rPr>
                  <a:t>The </a:t>
                </a:r>
                <a:r>
                  <a:rPr lang="en-US" dirty="0">
                    <a:ea typeface="Cambria Math" panose="02040503050406030204" pitchFamily="18" charset="0"/>
                  </a:rPr>
                  <a:t>objective is non-linear, nonconvex. Direct opt. </a:t>
                </a:r>
                <a:r>
                  <a:rPr lang="en-US" dirty="0" smtClean="0">
                    <a:ea typeface="Cambria Math" panose="02040503050406030204" pitchFamily="18" charset="0"/>
                  </a:rPr>
                  <a:t>is difficult.</a:t>
                </a:r>
              </a:p>
              <a:p>
                <a:pPr lvl="1"/>
                <a:r>
                  <a:rPr lang="en-US" dirty="0">
                    <a:ea typeface="Cambria Math" panose="02040503050406030204" pitchFamily="18" charset="0"/>
                  </a:rPr>
                  <a:t>Nonlinear solvers cannot scale to large number of agents.</a:t>
                </a:r>
              </a:p>
              <a:p>
                <a:pPr marL="0" indent="0" algn="ctr">
                  <a:buNone/>
                </a:pPr>
                <a:endParaRPr lang="en-US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41CE459-7E94-A044-8138-A7A265D9F2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DF5E976C-264F-4E4A-BF3A-96997B35F136}"/>
              </a:ext>
            </a:extLst>
          </p:cNvPr>
          <p:cNvGrpSpPr/>
          <p:nvPr/>
        </p:nvGrpSpPr>
        <p:grpSpPr>
          <a:xfrm>
            <a:off x="451971" y="3735705"/>
            <a:ext cx="8056065" cy="2446655"/>
            <a:chOff x="451971" y="3480107"/>
            <a:chExt cx="8056065" cy="27405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ounded Rectangle 5">
                  <a:extLst>
                    <a:ext uri="{FF2B5EF4-FFF2-40B4-BE49-F238E27FC236}">
                      <a16:creationId xmlns:a16="http://schemas.microsoft.com/office/drawing/2014/main" id="{38671CB1-911E-5349-A998-F9A31162BAA9}"/>
                    </a:ext>
                  </a:extLst>
                </p:cNvPr>
                <p:cNvSpPr/>
                <p:nvPr/>
              </p:nvSpPr>
              <p:spPr>
                <a:xfrm>
                  <a:off x="451971" y="3480107"/>
                  <a:ext cx="8056065" cy="2740583"/>
                </a:xfrm>
                <a:prstGeom prst="roundRect">
                  <a:avLst/>
                </a:prstGeom>
                <a:gradFill>
                  <a:gsLst>
                    <a:gs pos="22000">
                      <a:schemeClr val="accent1">
                        <a:lumMod val="5000"/>
                        <a:lumOff val="95000"/>
                        <a:alpha val="38000"/>
                      </a:schemeClr>
                    </a:gs>
                    <a:gs pos="86000">
                      <a:schemeClr val="accent1">
                        <a:lumMod val="45000"/>
                        <a:lumOff val="55000"/>
                      </a:schemeClr>
                    </a:gs>
                    <a:gs pos="7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n w="0">
                  <a:noFill/>
                  <a:prstDash val="solid"/>
                </a:ln>
              </p:spPr>
              <p:txBody>
                <a:bodyPr wrap="none" lIns="90000" tIns="45000" rIns="90000" bIns="45000" anchor="ctr" anchorCtr="0" compatLnSpc="0">
                  <a:noAutofit/>
                </a:bodyPr>
                <a:lstStyle/>
                <a:p>
                  <a:pPr marL="285750" indent="-285750" hangingPunct="0">
                    <a:buFont typeface="Wingdings" pitchFamily="2" charset="2"/>
                    <a:buChar char="q"/>
                  </a:pP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func>
                    </m:oMath>
                  </a14:m>
                  <a:endParaRPr lang="en-US" sz="2000" b="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 marL="285750" indent="-285750" hangingPunct="0">
                    <a:buFont typeface="Wingdings" pitchFamily="2" charset="2"/>
                    <a:buChar char="q"/>
                  </a:pP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en-US" sz="2000" dirty="0" smtClean="0">
                      <a:solidFill>
                        <a:schemeClr val="tx1"/>
                      </a:solidFill>
                      <a:latin typeface="Liberation Sans" pitchFamily="18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000" dirty="0" smtClean="0">
                      <a:solidFill>
                        <a:schemeClr val="tx1"/>
                      </a:solidFill>
                      <a:latin typeface="Liberation Sans" pitchFamily="18"/>
                    </a:rPr>
                    <a:t> are convex functions </a:t>
                  </a:r>
                </a:p>
                <a:p>
                  <a:pPr marL="285750" indent="-285750" hangingPunct="0">
                    <a:buFont typeface="Wingdings" pitchFamily="2" charset="2"/>
                    <a:buChar char="q"/>
                  </a:pPr>
                  <a:r>
                    <a:rPr lang="en-US" sz="2000" dirty="0" smtClean="0">
                      <a:solidFill>
                        <a:schemeClr val="tx1"/>
                      </a:solidFill>
                      <a:latin typeface="Liberation Sans" pitchFamily="18"/>
                    </a:rPr>
                    <a:t>Concave-Convex Procedure (CCP) can solve it iteratively. </a:t>
                  </a:r>
                  <a:endParaRPr lang="en-US" sz="2000" dirty="0">
                    <a:solidFill>
                      <a:schemeClr val="tx1"/>
                    </a:solidFill>
                    <a:latin typeface="Liberation Sans" pitchFamily="18"/>
                  </a:endParaRPr>
                </a:p>
                <a:p>
                  <a:pPr hangingPunct="0"/>
                  <a:endParaRPr lang="en-US" dirty="0">
                    <a:solidFill>
                      <a:schemeClr val="tx1"/>
                    </a:solidFill>
                    <a:latin typeface="Liberation Sans" pitchFamily="18"/>
                  </a:endParaRPr>
                </a:p>
              </p:txBody>
            </p:sp>
          </mc:Choice>
          <mc:Fallback xmlns="">
            <p:sp>
              <p:nvSpPr>
                <p:cNvPr id="6" name="Rounded Rectangle 5">
                  <a:extLst>
                    <a:ext uri="{FF2B5EF4-FFF2-40B4-BE49-F238E27FC236}">
                      <a16:creationId xmlns:a16="http://schemas.microsoft.com/office/drawing/2014/main" id="{38671CB1-911E-5349-A998-F9A31162BAA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971" y="3480107"/>
                  <a:ext cx="8056065" cy="2740583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0">
                  <a:noFill/>
                  <a:prstDash val="solid"/>
                </a:ln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Freeform: Shape 569">
              <a:extLst>
                <a:ext uri="{FF2B5EF4-FFF2-40B4-BE49-F238E27FC236}">
                  <a16:creationId xmlns:a16="http://schemas.microsoft.com/office/drawing/2014/main" id="{16E3263C-3E16-644E-8CD3-13C0D0CE1A18}"/>
                </a:ext>
              </a:extLst>
            </p:cNvPr>
            <p:cNvSpPr/>
            <p:nvPr/>
          </p:nvSpPr>
          <p:spPr>
            <a:xfrm>
              <a:off x="451972" y="3669165"/>
              <a:ext cx="8056064" cy="4194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002060"/>
            </a:solidFill>
            <a:ln w="0">
              <a:solidFill>
                <a:schemeClr val="tx1"/>
              </a:solidFill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de-DE" sz="2200" b="0" i="0" u="none" strike="noStrike" kern="1200" dirty="0" smtClean="0">
                  <a:ln>
                    <a:noFill/>
                  </a:ln>
                  <a:solidFill>
                    <a:schemeClr val="bg1"/>
                  </a:solidFill>
                  <a:latin typeface="Liberation Sans" pitchFamily="18"/>
                  <a:ea typeface="Droid Sans Fallback" pitchFamily="2"/>
                  <a:cs typeface="Lohit Hindi" pitchFamily="2"/>
                </a:rPr>
                <a:t>DC Programming</a:t>
              </a:r>
              <a:endParaRPr lang="de-DE" sz="2200" b="0" i="0" u="none" strike="noStrike" kern="1200" dirty="0">
                <a:ln>
                  <a:noFill/>
                </a:ln>
                <a:solidFill>
                  <a:schemeClr val="bg1"/>
                </a:solidFill>
                <a:latin typeface="Liberation Sans" pitchFamily="18"/>
                <a:ea typeface="Droid Sans Fallback" pitchFamily="2"/>
                <a:cs typeface="Lohit Hindi" pitchFamily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286000" y="5388605"/>
                <a:ext cx="48641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argimin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SG" sz="2000" i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5388605"/>
                <a:ext cx="4864100" cy="400110"/>
              </a:xfrm>
              <a:prstGeom prst="rect">
                <a:avLst/>
              </a:prstGeom>
              <a:blipFill>
                <a:blip r:embed="rId5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857D-2266-274E-B7E6-504FBD477BDC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7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82166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C305B-1253-5E45-8743-CF46833AF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Policy Optimization in DC Form</a:t>
            </a:r>
            <a:endParaRPr lang="en-US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96B1AE-251F-9E44-8669-F10166F16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464653"/>
                </a:solidFill>
              </a:rPr>
              <a:t>ICAPS 2020, October 2020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1CE459-7E94-A044-8138-A7A265D9F2D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 Function in CCP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 smtClean="0">
              <a:ea typeface="Cambria Math" panose="02040503050406030204" pitchFamily="18" charset="0"/>
            </a:endParaRPr>
          </a:p>
          <a:p>
            <a:pPr marL="0" indent="0" algn="ctr">
              <a:buNone/>
            </a:pPr>
            <a:endParaRPr lang="en-US" sz="1200" dirty="0" smtClean="0"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685800" y="1789902"/>
                <a:ext cx="10515600" cy="839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3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3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1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1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lim>
                          </m:limLow>
                        </m:fName>
                        <m:e>
                          <m:r>
                            <a:rPr lang="en-US" sz="1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1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3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</m:t>
                                  </m:r>
                                  <m:r>
                                    <a:rPr lang="en-US" sz="13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3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en-US" sz="13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3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𝝂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1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sz="1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sz="1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1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1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sup>
                                    <m:e>
                                      <m:func>
                                        <m:funcPr>
                                          <m:ctrlPr>
                                            <a:rPr lang="en-US" sz="13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3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13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3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3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p>
                                          </m:sSup>
                                        </m:e>
                                      </m:func>
                                      <m:d>
                                        <m:dPr>
                                          <m:ctrlPr>
                                            <a:rPr lang="en-US" sz="13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13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3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3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p>
                                          </m:sSup>
                                        </m:e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13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3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3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13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13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3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3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nary>
                                </m:e>
                              </m:d>
                            </m:e>
                          </m:d>
                          <m:r>
                            <a:rPr lang="en-US" sz="1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1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1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3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3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  <m:sup>
                                      <m:r>
                                        <a:rPr lang="en-US" sz="13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13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13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3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  <m:sup>
                                      <m:r>
                                        <a:rPr lang="en-US" sz="13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13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13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3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𝝂</m:t>
                                      </m:r>
                                    </m:e>
                                    <m:sup>
                                      <m:r>
                                        <a:rPr lang="en-US" sz="13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d>
                                <m:dPr>
                                  <m:ctrlPr>
                                    <a:rPr lang="en-US" sz="1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1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ctrlPr>
                                            <a:rPr lang="en-US" sz="13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sz="13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3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sz="13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sup>
                                        <m:e>
                                          <m:r>
                                            <a:rPr lang="en-US" sz="13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13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sz="13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13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𝑠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13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sz="13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US" sz="13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13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𝑠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13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  <m:r>
                                                    <a:rPr lang="en-US" sz="13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  <m:sSup>
                                            <m:sSupPr>
                                              <m:ctrlPr>
                                                <a:rPr lang="en-US" sz="13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3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3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p>
                                          </m:sSup>
                                          <m:d>
                                            <m:dPr>
                                              <m:ctrlPr>
                                                <a:rPr lang="en-US" sz="13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sz="13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13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13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sz="13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US" sz="13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13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𝑠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13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sz="13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US" sz="13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13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13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</m:e>
                                      </m:nary>
                                    </m:e>
                                  </m:d>
                                  <m:r>
                                    <a:rPr lang="en-US" sz="1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n-US" sz="1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ctrlPr>
                                            <a:rPr lang="en-US" sz="13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sz="13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3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sz="13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sup>
                                        <m:e>
                                          <m:r>
                                            <a:rPr lang="en-US" sz="13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13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sz="13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13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𝜇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13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p>
                                              </m:sSup>
                                              <m:d>
                                                <m:dPr>
                                                  <m:ctrlPr>
                                                    <a:rPr lang="en-US" sz="13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en-US" sz="13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13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𝑎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13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sup>
                                                  </m:sSup>
                                                  <m:r>
                                                    <a:rPr lang="en-US" sz="13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sSup>
                                                    <m:sSupPr>
                                                      <m:ctrlPr>
                                                        <a:rPr lang="en-US" sz="13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13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𝑠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13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sup>
                                                  </m:sSup>
                                                  <m:r>
                                                    <a:rPr lang="en-US" sz="13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sSup>
                                                    <m:sSupPr>
                                                      <m:ctrlPr>
                                                        <a:rPr lang="en-US" sz="13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13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𝑦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13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sup>
                                                  </m:sSup>
                                                </m:e>
                                              </m:d>
                                            </m:e>
                                          </m:d>
                                        </m:e>
                                      </m:nary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SG" sz="13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85800" y="1789902"/>
                <a:ext cx="10515600" cy="8395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857D-2266-274E-B7E6-504FBD477BDC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8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Left Brace 5"/>
          <p:cNvSpPr/>
          <p:nvPr/>
        </p:nvSpPr>
        <p:spPr>
          <a:xfrm rot="16200000">
            <a:off x="4105656" y="2292100"/>
            <a:ext cx="201168" cy="60350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0" name="Left Brace 49"/>
          <p:cNvSpPr/>
          <p:nvPr/>
        </p:nvSpPr>
        <p:spPr>
          <a:xfrm rot="16200000">
            <a:off x="1112520" y="2272619"/>
            <a:ext cx="201168" cy="60350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DCF39E3-209C-114D-8527-6EFCC8603388}"/>
              </a:ext>
            </a:extLst>
          </p:cNvPr>
          <p:cNvGrpSpPr/>
          <p:nvPr/>
        </p:nvGrpSpPr>
        <p:grpSpPr>
          <a:xfrm>
            <a:off x="431800" y="3024049"/>
            <a:ext cx="8081465" cy="1482923"/>
            <a:chOff x="426571" y="3669165"/>
            <a:chExt cx="8081465" cy="21032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ounded Rectangle 51">
                  <a:extLst>
                    <a:ext uri="{FF2B5EF4-FFF2-40B4-BE49-F238E27FC236}">
                      <a16:creationId xmlns:a16="http://schemas.microsoft.com/office/drawing/2014/main" id="{CC8BA663-626F-FA47-9407-5E5964E3D62C}"/>
                    </a:ext>
                  </a:extLst>
                </p:cNvPr>
                <p:cNvSpPr/>
                <p:nvPr/>
              </p:nvSpPr>
              <p:spPr>
                <a:xfrm>
                  <a:off x="426571" y="4536853"/>
                  <a:ext cx="8056065" cy="1235564"/>
                </a:xfrm>
                <a:prstGeom prst="roundRect">
                  <a:avLst/>
                </a:prstGeom>
                <a:gradFill>
                  <a:gsLst>
                    <a:gs pos="22000">
                      <a:schemeClr val="accent1">
                        <a:lumMod val="5000"/>
                        <a:lumOff val="95000"/>
                        <a:alpha val="38000"/>
                      </a:schemeClr>
                    </a:gs>
                    <a:gs pos="86000">
                      <a:schemeClr val="accent1">
                        <a:lumMod val="45000"/>
                        <a:lumOff val="55000"/>
                      </a:schemeClr>
                    </a:gs>
                    <a:gs pos="7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n w="0">
                  <a:noFill/>
                  <a:prstDash val="solid"/>
                </a:ln>
              </p:spPr>
              <p:txBody>
                <a:bodyPr wrap="none" lIns="90000" tIns="45000" rIns="90000" bIns="45000" anchor="ctr" anchorCtr="0" compatLnSpc="0">
                  <a:noAutofit/>
                </a:bodyPr>
                <a:lstStyle/>
                <a:p>
                  <a:pPr marL="285750" indent="-285750" hangingPunct="0">
                    <a:buFont typeface="Wingdings" pitchFamily="2" charset="2"/>
                    <a:buChar char="q"/>
                  </a:pPr>
                  <a:r>
                    <a:rPr lang="en-US" dirty="0" smtClean="0">
                      <a:latin typeface="Cambria Math" panose="02040503050406030204" pitchFamily="18" charset="0"/>
                    </a:rPr>
                    <a:t>With known model</a:t>
                  </a:r>
                </a:p>
                <a:p>
                  <a:pPr marL="285750" indent="-285750" hangingPunct="0">
                    <a:buFont typeface="Wingdings" pitchFamily="2" charset="2"/>
                    <a:buChar char="q"/>
                  </a:pPr>
                  <a:r>
                    <a:rPr lang="en-US" dirty="0">
                      <a:latin typeface="Cambria Math" panose="02040503050406030204" pitchFamily="18" charset="0"/>
                    </a:rPr>
                    <a:t>Get a better policy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a14:m>
                  <a:r>
                    <a:rPr lang="en-US" dirty="0">
                      <a:latin typeface="Cambria Math" panose="02040503050406030204" pitchFamily="18" charset="0"/>
                    </a:rPr>
                    <a:t>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a14:m>
                  <a:r>
                    <a:rPr lang="en-US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dirty="0" smtClean="0">
                      <a:latin typeface="Cambria Math" panose="02040503050406030204" pitchFamily="18" charset="0"/>
                    </a:rPr>
                    <a:t>iteratively</a:t>
                  </a:r>
                </a:p>
                <a:p>
                  <a:pPr marL="285750" indent="-285750" hangingPunct="0">
                    <a:buFont typeface="Wingdings" pitchFamily="2" charset="2"/>
                    <a:buChar char="q"/>
                  </a:pPr>
                  <a:r>
                    <a:rPr lang="en-US" dirty="0">
                      <a:latin typeface="Cambria Math" panose="02040503050406030204" pitchFamily="18" charset="0"/>
                    </a:rPr>
                    <a:t>General nonlinear solver can be used to optimize it</a:t>
                  </a:r>
                </a:p>
                <a:p>
                  <a:pPr marL="285750" indent="-285750" hangingPunct="0">
                    <a:buFont typeface="Wingdings" pitchFamily="2" charset="2"/>
                    <a:buChar char="q"/>
                  </a:pPr>
                  <a:endParaRPr lang="en-US" dirty="0">
                    <a:latin typeface="Cambria Math" panose="02040503050406030204" pitchFamily="18" charset="0"/>
                  </a:endParaRPr>
                </a:p>
                <a:p>
                  <a:pPr hangingPunct="0"/>
                  <a:endParaRPr lang="en-US" dirty="0">
                    <a:solidFill>
                      <a:schemeClr val="tx1"/>
                    </a:solidFill>
                    <a:latin typeface="Liberation Sans" pitchFamily="18"/>
                  </a:endParaRPr>
                </a:p>
              </p:txBody>
            </p:sp>
          </mc:Choice>
          <mc:Fallback xmlns="">
            <p:sp>
              <p:nvSpPr>
                <p:cNvPr id="52" name="Rounded Rectangle 51">
                  <a:extLst>
                    <a:ext uri="{FF2B5EF4-FFF2-40B4-BE49-F238E27FC236}">
                      <a16:creationId xmlns:a16="http://schemas.microsoft.com/office/drawing/2014/main" id="{CC8BA663-626F-FA47-9407-5E5964E3D6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571" y="4536853"/>
                  <a:ext cx="8056065" cy="1235564"/>
                </a:xfrm>
                <a:prstGeom prst="roundRect">
                  <a:avLst/>
                </a:prstGeom>
                <a:blipFill>
                  <a:blip r:embed="rId4"/>
                  <a:stretch>
                    <a:fillRect t="-34266"/>
                  </a:stretch>
                </a:blipFill>
                <a:ln w="0">
                  <a:noFill/>
                  <a:prstDash val="solid"/>
                </a:ln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Freeform: Shape 569">
              <a:extLst>
                <a:ext uri="{FF2B5EF4-FFF2-40B4-BE49-F238E27FC236}">
                  <a16:creationId xmlns:a16="http://schemas.microsoft.com/office/drawing/2014/main" id="{89D102C6-1975-3B42-81A8-323810909789}"/>
                </a:ext>
              </a:extLst>
            </p:cNvPr>
            <p:cNvSpPr/>
            <p:nvPr/>
          </p:nvSpPr>
          <p:spPr>
            <a:xfrm>
              <a:off x="451972" y="3669165"/>
              <a:ext cx="8056064" cy="4194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002060"/>
            </a:solidFill>
            <a:ln w="0">
              <a:solidFill>
                <a:schemeClr val="tx1"/>
              </a:solidFill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de-DE" sz="2200" b="0" i="0" u="none" strike="noStrike" kern="1200" dirty="0" err="1">
                  <a:ln>
                    <a:noFill/>
                  </a:ln>
                  <a:solidFill>
                    <a:schemeClr val="bg1"/>
                  </a:solidFill>
                  <a:latin typeface="Liberation Sans" pitchFamily="18"/>
                  <a:ea typeface="Droid Sans Fallback" pitchFamily="2"/>
                  <a:cs typeface="Lohit Hindi" pitchFamily="2"/>
                </a:rPr>
                <a:t>Planning</a:t>
              </a:r>
              <a:endParaRPr lang="de-DE" sz="2200" b="0" i="0" u="none" strike="noStrike" kern="1200" dirty="0">
                <a:ln>
                  <a:noFill/>
                </a:ln>
                <a:solidFill>
                  <a:schemeClr val="bg1"/>
                </a:solidFill>
                <a:latin typeface="Liberation Sans" pitchFamily="18"/>
                <a:ea typeface="Droid Sans Fallback" pitchFamily="2"/>
                <a:cs typeface="Lohit Hindi" pitchFamily="2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DCF39E3-209C-114D-8527-6EFCC8603388}"/>
              </a:ext>
            </a:extLst>
          </p:cNvPr>
          <p:cNvGrpSpPr/>
          <p:nvPr/>
        </p:nvGrpSpPr>
        <p:grpSpPr>
          <a:xfrm>
            <a:off x="431800" y="4642146"/>
            <a:ext cx="8056065" cy="2038456"/>
            <a:chOff x="451972" y="3669165"/>
            <a:chExt cx="8056065" cy="28911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ounded Rectangle 54">
                  <a:extLst>
                    <a:ext uri="{FF2B5EF4-FFF2-40B4-BE49-F238E27FC236}">
                      <a16:creationId xmlns:a16="http://schemas.microsoft.com/office/drawing/2014/main" id="{CC8BA663-626F-FA47-9407-5E5964E3D62C}"/>
                    </a:ext>
                  </a:extLst>
                </p:cNvPr>
                <p:cNvSpPr/>
                <p:nvPr/>
              </p:nvSpPr>
              <p:spPr>
                <a:xfrm>
                  <a:off x="451972" y="5324774"/>
                  <a:ext cx="8056065" cy="1235564"/>
                </a:xfrm>
                <a:prstGeom prst="roundRect">
                  <a:avLst/>
                </a:prstGeom>
                <a:gradFill>
                  <a:gsLst>
                    <a:gs pos="22000">
                      <a:schemeClr val="accent1">
                        <a:lumMod val="5000"/>
                        <a:lumOff val="95000"/>
                        <a:alpha val="38000"/>
                      </a:schemeClr>
                    </a:gs>
                    <a:gs pos="86000">
                      <a:schemeClr val="accent1">
                        <a:lumMod val="45000"/>
                        <a:lumOff val="55000"/>
                      </a:schemeClr>
                    </a:gs>
                    <a:gs pos="7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n w="0">
                  <a:noFill/>
                  <a:prstDash val="solid"/>
                </a:ln>
              </p:spPr>
              <p:txBody>
                <a:bodyPr wrap="none" lIns="90000" tIns="45000" rIns="90000" bIns="45000" anchor="ctr" anchorCtr="0" compatLnSpc="0">
                  <a:noAutofit/>
                </a:bodyPr>
                <a:lstStyle/>
                <a:p>
                  <a:pPr marL="285750" indent="-285750" hangingPunct="0">
                    <a:buFont typeface="Wingdings" pitchFamily="2" charset="2"/>
                    <a:buChar char="q"/>
                  </a:pPr>
                  <a:r>
                    <a:rPr lang="en-US" dirty="0" smtClean="0">
                      <a:latin typeface="Cambria Math" panose="02040503050406030204" pitchFamily="18" charset="0"/>
                    </a:rPr>
                    <a:t>Model-free setting</a:t>
                  </a:r>
                </a:p>
                <a:p>
                  <a:pPr marL="285750" indent="-285750" hangingPunct="0">
                    <a:buFont typeface="Wingdings" pitchFamily="2" charset="2"/>
                    <a:buChar char="q"/>
                  </a:pPr>
                  <a:r>
                    <a:rPr lang="en-US" dirty="0">
                      <a:latin typeface="Cambria Math" panose="02040503050406030204" pitchFamily="18" charset="0"/>
                    </a:rPr>
                    <a:t>Assume parameterized policy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a14:m>
                  <a:r>
                    <a:rPr lang="en-US" dirty="0">
                      <a:latin typeface="Cambria Math" panose="02040503050406030204" pitchFamily="18" charset="0"/>
                    </a:rPr>
                    <a:t>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a14:m>
                  <a:endParaRPr lang="en-US" dirty="0" smtClean="0">
                    <a:latin typeface="Cambria Math" panose="02040503050406030204" pitchFamily="18" charset="0"/>
                  </a:endParaRPr>
                </a:p>
                <a:p>
                  <a:pPr marL="285750" indent="-285750" hangingPunct="0">
                    <a:buFont typeface="Wingdings" pitchFamily="2" charset="2"/>
                    <a:buChar char="q"/>
                  </a:pPr>
                  <a:r>
                    <a:rPr lang="en-US" dirty="0" err="1">
                      <a:latin typeface="Cambria Math" panose="02040503050406030204" pitchFamily="18" charset="0"/>
                    </a:rPr>
                    <a:t>Multiagent</a:t>
                  </a:r>
                  <a:r>
                    <a:rPr lang="en-US" dirty="0">
                      <a:latin typeface="Cambria Math" panose="02040503050406030204" pitchFamily="18" charset="0"/>
                    </a:rPr>
                    <a:t> credit assignment </a:t>
                  </a:r>
                </a:p>
                <a:p>
                  <a:pPr marL="742950" lvl="1" indent="-285750" hangingPunct="0">
                    <a:buFont typeface="Wingdings" pitchFamily="2" charset="2"/>
                    <a:buChar char="q"/>
                  </a:pPr>
                  <a:r>
                    <a:rPr lang="en-US" sz="1600" dirty="0">
                      <a:latin typeface="Cambria Math" panose="02040503050406030204" pitchFamily="18" charset="0"/>
                    </a:rPr>
                    <a:t>What is the contribution of an agent to the team reward?</a:t>
                  </a:r>
                </a:p>
                <a:p>
                  <a:pPr marL="742950" lvl="1" indent="-285750" hangingPunct="0">
                    <a:buFont typeface="Wingdings" pitchFamily="2" charset="2"/>
                    <a:buChar char="q"/>
                  </a:pPr>
                  <a:r>
                    <a:rPr lang="en-US" sz="1600" dirty="0">
                      <a:latin typeface="Cambria Math" panose="02040503050406030204" pitchFamily="18" charset="0"/>
                    </a:rPr>
                    <a:t>Low variance gradient estimates</a:t>
                  </a:r>
                </a:p>
                <a:p>
                  <a:pPr marL="285750" indent="-285750" hangingPunct="0">
                    <a:buFont typeface="Wingdings" pitchFamily="2" charset="2"/>
                    <a:buChar char="q"/>
                  </a:pPr>
                  <a:endParaRPr lang="en-US" sz="1600" dirty="0">
                    <a:solidFill>
                      <a:schemeClr val="tx2"/>
                    </a:solidFill>
                  </a:endParaRPr>
                </a:p>
                <a:p>
                  <a:pPr marL="285750" indent="-285750" hangingPunct="0">
                    <a:buFont typeface="Wingdings" pitchFamily="2" charset="2"/>
                    <a:buChar char="q"/>
                  </a:pPr>
                  <a:endParaRPr lang="en-US" dirty="0">
                    <a:latin typeface="Cambria Math" panose="02040503050406030204" pitchFamily="18" charset="0"/>
                  </a:endParaRPr>
                </a:p>
                <a:p>
                  <a:pPr marL="285750" indent="-285750" hangingPunct="0">
                    <a:buFont typeface="Wingdings" pitchFamily="2" charset="2"/>
                    <a:buChar char="q"/>
                  </a:pPr>
                  <a:endParaRPr lang="en-US" dirty="0">
                    <a:latin typeface="Cambria Math" panose="02040503050406030204" pitchFamily="18" charset="0"/>
                  </a:endParaRPr>
                </a:p>
                <a:p>
                  <a:pPr hangingPunct="0"/>
                  <a:endParaRPr lang="en-US" dirty="0">
                    <a:solidFill>
                      <a:schemeClr val="tx1"/>
                    </a:solidFill>
                    <a:latin typeface="Liberation Sans" pitchFamily="18"/>
                  </a:endParaRPr>
                </a:p>
              </p:txBody>
            </p:sp>
          </mc:Choice>
          <mc:Fallback xmlns="">
            <p:sp>
              <p:nvSpPr>
                <p:cNvPr id="55" name="Rounded Rectangle 54">
                  <a:extLst>
                    <a:ext uri="{FF2B5EF4-FFF2-40B4-BE49-F238E27FC236}">
                      <a16:creationId xmlns:a16="http://schemas.microsoft.com/office/drawing/2014/main" id="{CC8BA663-626F-FA47-9407-5E5964E3D6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972" y="5324774"/>
                  <a:ext cx="8056065" cy="1235564"/>
                </a:xfrm>
                <a:prstGeom prst="roundRect">
                  <a:avLst/>
                </a:prstGeom>
                <a:blipFill>
                  <a:blip r:embed="rId5"/>
                  <a:stretch>
                    <a:fillRect t="-90909"/>
                  </a:stretch>
                </a:blipFill>
                <a:ln w="0">
                  <a:noFill/>
                  <a:prstDash val="solid"/>
                </a:ln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Freeform: Shape 569">
              <a:extLst>
                <a:ext uri="{FF2B5EF4-FFF2-40B4-BE49-F238E27FC236}">
                  <a16:creationId xmlns:a16="http://schemas.microsoft.com/office/drawing/2014/main" id="{89D102C6-1975-3B42-81A8-323810909789}"/>
                </a:ext>
              </a:extLst>
            </p:cNvPr>
            <p:cNvSpPr/>
            <p:nvPr/>
          </p:nvSpPr>
          <p:spPr>
            <a:xfrm>
              <a:off x="451972" y="3669165"/>
              <a:ext cx="8056064" cy="4194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002060"/>
            </a:solidFill>
            <a:ln w="0">
              <a:solidFill>
                <a:schemeClr val="tx1"/>
              </a:solidFill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de-DE" sz="2200" b="0" i="0" u="none" strike="noStrike" kern="1200" dirty="0" smtClean="0">
                  <a:ln>
                    <a:noFill/>
                  </a:ln>
                  <a:solidFill>
                    <a:schemeClr val="bg1"/>
                  </a:solidFill>
                  <a:latin typeface="Liberation Sans" pitchFamily="18"/>
                  <a:ea typeface="Droid Sans Fallback" pitchFamily="2"/>
                  <a:cs typeface="Lohit Hindi" pitchFamily="2"/>
                </a:rPr>
                <a:t>Leraning</a:t>
              </a:r>
              <a:endParaRPr lang="de-DE" sz="2200" b="0" i="0" u="none" strike="noStrike" kern="1200" dirty="0">
                <a:ln>
                  <a:noFill/>
                </a:ln>
                <a:solidFill>
                  <a:schemeClr val="bg1"/>
                </a:solidFill>
                <a:latin typeface="Liberation Sans" pitchFamily="18"/>
                <a:ea typeface="Droid Sans Fallback" pitchFamily="2"/>
                <a:cs typeface="Lohit Hindi" pitchFamily="2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5A0803A-F01E-744D-A3F7-75ABA16DADDD}"/>
              </a:ext>
            </a:extLst>
          </p:cNvPr>
          <p:cNvGrpSpPr/>
          <p:nvPr/>
        </p:nvGrpSpPr>
        <p:grpSpPr>
          <a:xfrm>
            <a:off x="6874493" y="5166174"/>
            <a:ext cx="1216042" cy="990786"/>
            <a:chOff x="6054437" y="1143000"/>
            <a:chExt cx="2518633" cy="2040524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925D23FF-6EF7-DB41-80A3-07CB760D915E}"/>
                </a:ext>
              </a:extLst>
            </p:cNvPr>
            <p:cNvGrpSpPr/>
            <p:nvPr/>
          </p:nvGrpSpPr>
          <p:grpSpPr>
            <a:xfrm>
              <a:off x="6054437" y="1555153"/>
              <a:ext cx="309644" cy="1265898"/>
              <a:chOff x="976184" y="1902941"/>
              <a:chExt cx="556054" cy="2125363"/>
            </a:xfrm>
          </p:grpSpPr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8B4D22E9-6274-CB4B-9CA2-5B77F3756F62}"/>
                  </a:ext>
                </a:extLst>
              </p:cNvPr>
              <p:cNvSpPr/>
              <p:nvPr/>
            </p:nvSpPr>
            <p:spPr>
              <a:xfrm>
                <a:off x="976184" y="1902941"/>
                <a:ext cx="556054" cy="506627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170CDA-6054-6545-9ED1-1D67757E0AF1}"/>
                  </a:ext>
                </a:extLst>
              </p:cNvPr>
              <p:cNvSpPr/>
              <p:nvPr/>
            </p:nvSpPr>
            <p:spPr>
              <a:xfrm>
                <a:off x="976184" y="2712309"/>
                <a:ext cx="556054" cy="506627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BE7A190F-6C6D-9446-A240-40D789DCDDB5}"/>
                  </a:ext>
                </a:extLst>
              </p:cNvPr>
              <p:cNvSpPr/>
              <p:nvPr/>
            </p:nvSpPr>
            <p:spPr>
              <a:xfrm>
                <a:off x="976184" y="3521677"/>
                <a:ext cx="556054" cy="506627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5838904-11D2-C844-A014-CC49B54EC987}"/>
                </a:ext>
              </a:extLst>
            </p:cNvPr>
            <p:cNvGrpSpPr/>
            <p:nvPr/>
          </p:nvGrpSpPr>
          <p:grpSpPr>
            <a:xfrm>
              <a:off x="6879009" y="1143000"/>
              <a:ext cx="309644" cy="2040524"/>
              <a:chOff x="2197444" y="1572398"/>
              <a:chExt cx="556054" cy="3425911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583807F7-C981-4B4B-A40F-066FAFDB0E15}"/>
                  </a:ext>
                </a:extLst>
              </p:cNvPr>
              <p:cNvSpPr/>
              <p:nvPr/>
            </p:nvSpPr>
            <p:spPr>
              <a:xfrm>
                <a:off x="2197444" y="1572398"/>
                <a:ext cx="556054" cy="506627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EBAB7C-0CF5-A048-A93E-340675903EA9}"/>
                  </a:ext>
                </a:extLst>
              </p:cNvPr>
              <p:cNvSpPr/>
              <p:nvPr/>
            </p:nvSpPr>
            <p:spPr>
              <a:xfrm>
                <a:off x="2197444" y="2255109"/>
                <a:ext cx="556054" cy="506627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9005EF0A-1EFA-AD44-BCF8-BFCA7E3CB0AF}"/>
                  </a:ext>
                </a:extLst>
              </p:cNvPr>
              <p:cNvSpPr/>
              <p:nvPr/>
            </p:nvSpPr>
            <p:spPr>
              <a:xfrm>
                <a:off x="2197444" y="3073746"/>
                <a:ext cx="556054" cy="506627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987EBCDD-4AE2-8440-A21E-6D9E5DF0278F}"/>
                  </a:ext>
                </a:extLst>
              </p:cNvPr>
              <p:cNvSpPr/>
              <p:nvPr/>
            </p:nvSpPr>
            <p:spPr>
              <a:xfrm>
                <a:off x="2197444" y="4491682"/>
                <a:ext cx="556054" cy="506627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CA9AF7AF-BD92-4249-80C5-E1AE868C8605}"/>
                  </a:ext>
                </a:extLst>
              </p:cNvPr>
              <p:cNvCxnSpPr/>
              <p:nvPr/>
            </p:nvCxnSpPr>
            <p:spPr>
              <a:xfrm>
                <a:off x="2475471" y="3694671"/>
                <a:ext cx="0" cy="667266"/>
              </a:xfrm>
              <a:prstGeom prst="line">
                <a:avLst/>
              </a:prstGeom>
              <a:ln>
                <a:solidFill>
                  <a:schemeClr val="accent4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4EAA6F39-F7AA-AD44-9D01-B0F8D7253045}"/>
                </a:ext>
              </a:extLst>
            </p:cNvPr>
            <p:cNvCxnSpPr>
              <a:stCxn id="93" idx="7"/>
              <a:endCxn id="88" idx="2"/>
            </p:cNvCxnSpPr>
            <p:nvPr/>
          </p:nvCxnSpPr>
          <p:spPr>
            <a:xfrm flipV="1">
              <a:off x="6318734" y="1293878"/>
              <a:ext cx="560275" cy="30546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8277E5BD-18D7-3644-91EA-8204BCFA243E}"/>
                </a:ext>
              </a:extLst>
            </p:cNvPr>
            <p:cNvCxnSpPr>
              <a:stCxn id="93" idx="6"/>
              <a:endCxn id="89" idx="2"/>
            </p:cNvCxnSpPr>
            <p:nvPr/>
          </p:nvCxnSpPr>
          <p:spPr>
            <a:xfrm flipV="1">
              <a:off x="6364080" y="1700511"/>
              <a:ext cx="514928" cy="552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5C241887-D7D2-7F45-B6B6-9B5C74B84CFB}"/>
                </a:ext>
              </a:extLst>
            </p:cNvPr>
            <p:cNvCxnSpPr>
              <a:stCxn id="93" idx="5"/>
              <a:endCxn id="90" idx="2"/>
            </p:cNvCxnSpPr>
            <p:nvPr/>
          </p:nvCxnSpPr>
          <p:spPr>
            <a:xfrm>
              <a:off x="6318734" y="1812717"/>
              <a:ext cx="560275" cy="37538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BAB68372-C038-294E-A2DA-643FC42559F6}"/>
                </a:ext>
              </a:extLst>
            </p:cNvPr>
            <p:cNvCxnSpPr>
              <a:stCxn id="94" idx="6"/>
              <a:endCxn id="90" idx="3"/>
            </p:cNvCxnSpPr>
            <p:nvPr/>
          </p:nvCxnSpPr>
          <p:spPr>
            <a:xfrm>
              <a:off x="6364080" y="2188102"/>
              <a:ext cx="560275" cy="10668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8A4B1B76-1498-1843-9691-11DB9CB8E9D9}"/>
                </a:ext>
              </a:extLst>
            </p:cNvPr>
            <p:cNvCxnSpPr>
              <a:stCxn id="94" idx="7"/>
              <a:endCxn id="89" idx="3"/>
            </p:cNvCxnSpPr>
            <p:nvPr/>
          </p:nvCxnSpPr>
          <p:spPr>
            <a:xfrm flipV="1">
              <a:off x="6318734" y="1807196"/>
              <a:ext cx="605621" cy="27421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9ABFCDC4-BD5B-AB4F-9F9F-AE31D8C80E13}"/>
                </a:ext>
              </a:extLst>
            </p:cNvPr>
            <p:cNvCxnSpPr>
              <a:endCxn id="88" idx="3"/>
            </p:cNvCxnSpPr>
            <p:nvPr/>
          </p:nvCxnSpPr>
          <p:spPr>
            <a:xfrm flipV="1">
              <a:off x="6364080" y="1400564"/>
              <a:ext cx="560275" cy="76358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79CC6598-B3E8-B849-9A2A-D4B38EB287EB}"/>
                </a:ext>
              </a:extLst>
            </p:cNvPr>
            <p:cNvCxnSpPr>
              <a:stCxn id="94" idx="5"/>
              <a:endCxn id="91" idx="1"/>
            </p:cNvCxnSpPr>
            <p:nvPr/>
          </p:nvCxnSpPr>
          <p:spPr>
            <a:xfrm>
              <a:off x="6318734" y="2294788"/>
              <a:ext cx="605621" cy="63117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6CACFAF5-6F22-4342-8225-27653396F109}"/>
                </a:ext>
              </a:extLst>
            </p:cNvPr>
            <p:cNvCxnSpPr>
              <a:stCxn id="95" idx="6"/>
              <a:endCxn id="88" idx="2"/>
            </p:cNvCxnSpPr>
            <p:nvPr/>
          </p:nvCxnSpPr>
          <p:spPr>
            <a:xfrm flipV="1">
              <a:off x="6364080" y="1293878"/>
              <a:ext cx="514928" cy="137629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A58EFCA6-2B15-5641-8EF7-F1D264C60EE4}"/>
                </a:ext>
              </a:extLst>
            </p:cNvPr>
            <p:cNvCxnSpPr>
              <a:stCxn id="95" idx="7"/>
              <a:endCxn id="89" idx="4"/>
            </p:cNvCxnSpPr>
            <p:nvPr/>
          </p:nvCxnSpPr>
          <p:spPr>
            <a:xfrm flipV="1">
              <a:off x="6318734" y="1851388"/>
              <a:ext cx="715096" cy="7121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806CFCBC-17B9-BB4A-BB1F-7ADE5BAF41B4}"/>
                </a:ext>
              </a:extLst>
            </p:cNvPr>
            <p:cNvCxnSpPr>
              <a:stCxn id="95" idx="5"/>
              <a:endCxn id="91" idx="2"/>
            </p:cNvCxnSpPr>
            <p:nvPr/>
          </p:nvCxnSpPr>
          <p:spPr>
            <a:xfrm>
              <a:off x="6318734" y="2776860"/>
              <a:ext cx="560275" cy="25578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30A5FB76-D93C-A746-BC56-DF04045B6D78}"/>
                </a:ext>
              </a:extLst>
            </p:cNvPr>
            <p:cNvCxnSpPr>
              <a:stCxn id="93" idx="5"/>
              <a:endCxn id="91" idx="0"/>
            </p:cNvCxnSpPr>
            <p:nvPr/>
          </p:nvCxnSpPr>
          <p:spPr>
            <a:xfrm>
              <a:off x="6318734" y="1812717"/>
              <a:ext cx="715096" cy="106905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3345DBD6-3224-7547-879A-67A73CA1AA90}"/>
                </a:ext>
              </a:extLst>
            </p:cNvPr>
            <p:cNvGrpSpPr/>
            <p:nvPr/>
          </p:nvGrpSpPr>
          <p:grpSpPr>
            <a:xfrm>
              <a:off x="7493807" y="1143000"/>
              <a:ext cx="309644" cy="2040524"/>
              <a:chOff x="2197444" y="1572398"/>
              <a:chExt cx="556054" cy="3425911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8A60B40D-CA50-4048-9FBC-74F048EC0C17}"/>
                  </a:ext>
                </a:extLst>
              </p:cNvPr>
              <p:cNvSpPr/>
              <p:nvPr/>
            </p:nvSpPr>
            <p:spPr>
              <a:xfrm>
                <a:off x="2197444" y="1572398"/>
                <a:ext cx="556054" cy="506627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278829E7-2227-374F-B7F3-BC493B000F2A}"/>
                  </a:ext>
                </a:extLst>
              </p:cNvPr>
              <p:cNvSpPr/>
              <p:nvPr/>
            </p:nvSpPr>
            <p:spPr>
              <a:xfrm>
                <a:off x="2197444" y="2255109"/>
                <a:ext cx="556054" cy="506627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CC802B23-7572-424C-B8FF-567BCCBF56C4}"/>
                  </a:ext>
                </a:extLst>
              </p:cNvPr>
              <p:cNvSpPr/>
              <p:nvPr/>
            </p:nvSpPr>
            <p:spPr>
              <a:xfrm>
                <a:off x="2197444" y="3073746"/>
                <a:ext cx="556054" cy="506627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8FC1B255-5D41-8941-8B7D-DEAB536CC4D5}"/>
                  </a:ext>
                </a:extLst>
              </p:cNvPr>
              <p:cNvSpPr/>
              <p:nvPr/>
            </p:nvSpPr>
            <p:spPr>
              <a:xfrm>
                <a:off x="2197444" y="4491682"/>
                <a:ext cx="556054" cy="506627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29EDE1BF-2B78-DC41-A7E2-1ECE9F7B9D38}"/>
                  </a:ext>
                </a:extLst>
              </p:cNvPr>
              <p:cNvCxnSpPr/>
              <p:nvPr/>
            </p:nvCxnSpPr>
            <p:spPr>
              <a:xfrm>
                <a:off x="2475471" y="3694671"/>
                <a:ext cx="0" cy="667266"/>
              </a:xfrm>
              <a:prstGeom prst="line">
                <a:avLst/>
              </a:prstGeom>
              <a:ln>
                <a:solidFill>
                  <a:schemeClr val="accent4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F43D790C-0DDB-B34D-BBB0-9E840E5EC2D9}"/>
                </a:ext>
              </a:extLst>
            </p:cNvPr>
            <p:cNvGrpSpPr/>
            <p:nvPr/>
          </p:nvGrpSpPr>
          <p:grpSpPr>
            <a:xfrm>
              <a:off x="8263426" y="1769477"/>
              <a:ext cx="309644" cy="789347"/>
              <a:chOff x="2197444" y="2255109"/>
              <a:chExt cx="556054" cy="1325264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706B6972-BCBB-6F45-9986-B2F1331FB1D3}"/>
                  </a:ext>
                </a:extLst>
              </p:cNvPr>
              <p:cNvSpPr/>
              <p:nvPr/>
            </p:nvSpPr>
            <p:spPr>
              <a:xfrm>
                <a:off x="2197444" y="2255109"/>
                <a:ext cx="556054" cy="506627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537AEE06-7F98-9A45-B915-8CAA7705B337}"/>
                  </a:ext>
                </a:extLst>
              </p:cNvPr>
              <p:cNvSpPr/>
              <p:nvPr/>
            </p:nvSpPr>
            <p:spPr>
              <a:xfrm>
                <a:off x="2197444" y="3073746"/>
                <a:ext cx="556054" cy="506627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3C5A8597-2DEA-F74E-801C-96F144B35C7E}"/>
                </a:ext>
              </a:extLst>
            </p:cNvPr>
            <p:cNvCxnSpPr>
              <a:endCxn id="81" idx="2"/>
            </p:cNvCxnSpPr>
            <p:nvPr/>
          </p:nvCxnSpPr>
          <p:spPr>
            <a:xfrm>
              <a:off x="7803450" y="1293877"/>
              <a:ext cx="459975" cy="62647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17A416D6-A0D1-B24A-835B-6BFD83B6778D}"/>
                </a:ext>
              </a:extLst>
            </p:cNvPr>
            <p:cNvCxnSpPr>
              <a:stCxn id="84" idx="6"/>
              <a:endCxn id="81" idx="3"/>
            </p:cNvCxnSpPr>
            <p:nvPr/>
          </p:nvCxnSpPr>
          <p:spPr>
            <a:xfrm>
              <a:off x="7803450" y="1700511"/>
              <a:ext cx="505322" cy="32653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FBFF4FA6-FAF1-8B48-8B3C-1ECF0A05E6B5}"/>
                </a:ext>
              </a:extLst>
            </p:cNvPr>
            <p:cNvCxnSpPr>
              <a:stCxn id="85" idx="6"/>
              <a:endCxn id="81" idx="2"/>
            </p:cNvCxnSpPr>
            <p:nvPr/>
          </p:nvCxnSpPr>
          <p:spPr>
            <a:xfrm flipV="1">
              <a:off x="7803450" y="1920354"/>
              <a:ext cx="459975" cy="26774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20A859BA-0748-FF46-A5F4-CEA1FF1D727A}"/>
                </a:ext>
              </a:extLst>
            </p:cNvPr>
            <p:cNvCxnSpPr>
              <a:endCxn id="81" idx="3"/>
            </p:cNvCxnSpPr>
            <p:nvPr/>
          </p:nvCxnSpPr>
          <p:spPr>
            <a:xfrm flipV="1">
              <a:off x="7758104" y="2027040"/>
              <a:ext cx="550668" cy="89221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0550D037-A426-3C4B-B1CB-AD6C3B2B381D}"/>
                </a:ext>
              </a:extLst>
            </p:cNvPr>
            <p:cNvCxnSpPr>
              <a:stCxn id="83" idx="5"/>
              <a:endCxn id="82" idx="1"/>
            </p:cNvCxnSpPr>
            <p:nvPr/>
          </p:nvCxnSpPr>
          <p:spPr>
            <a:xfrm>
              <a:off x="7758104" y="1400564"/>
              <a:ext cx="550668" cy="90069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10214186-E006-E44E-A377-033D47A39F79}"/>
                </a:ext>
              </a:extLst>
            </p:cNvPr>
            <p:cNvCxnSpPr>
              <a:endCxn id="82" idx="1"/>
            </p:cNvCxnSpPr>
            <p:nvPr/>
          </p:nvCxnSpPr>
          <p:spPr>
            <a:xfrm>
              <a:off x="7780777" y="1812717"/>
              <a:ext cx="527995" cy="4885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C14493C2-A531-D243-86E1-E8A718C35A33}"/>
                </a:ext>
              </a:extLst>
            </p:cNvPr>
            <p:cNvCxnSpPr>
              <a:stCxn id="85" idx="6"/>
              <a:endCxn id="82" idx="2"/>
            </p:cNvCxnSpPr>
            <p:nvPr/>
          </p:nvCxnSpPr>
          <p:spPr>
            <a:xfrm>
              <a:off x="7803450" y="2188103"/>
              <a:ext cx="459975" cy="2198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00E088C1-AF77-C140-92EE-254BEFA3838A}"/>
                </a:ext>
              </a:extLst>
            </p:cNvPr>
            <p:cNvCxnSpPr>
              <a:stCxn id="86" idx="7"/>
              <a:endCxn id="82" idx="2"/>
            </p:cNvCxnSpPr>
            <p:nvPr/>
          </p:nvCxnSpPr>
          <p:spPr>
            <a:xfrm flipV="1">
              <a:off x="7758104" y="2407947"/>
              <a:ext cx="505322" cy="51801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C7263C62-E756-6F4E-B64B-B1FE05FD5E13}"/>
              </a:ext>
            </a:extLst>
          </p:cNvPr>
          <p:cNvSpPr txBox="1"/>
          <p:nvPr/>
        </p:nvSpPr>
        <p:spPr>
          <a:xfrm>
            <a:off x="6751595" y="6211472"/>
            <a:ext cx="1388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NN-Based policy</a:t>
            </a:r>
          </a:p>
        </p:txBody>
      </p:sp>
      <p:sp>
        <p:nvSpPr>
          <p:cNvPr id="97" name="Left Brace 96"/>
          <p:cNvSpPr/>
          <p:nvPr/>
        </p:nvSpPr>
        <p:spPr>
          <a:xfrm rot="16200000">
            <a:off x="2390144" y="1881870"/>
            <a:ext cx="160015" cy="140970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8" name="Left Brace 97"/>
          <p:cNvSpPr/>
          <p:nvPr/>
        </p:nvSpPr>
        <p:spPr>
          <a:xfrm rot="16200000">
            <a:off x="5794621" y="1895724"/>
            <a:ext cx="187722" cy="140970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9" name="Left Brace 98"/>
          <p:cNvSpPr/>
          <p:nvPr/>
        </p:nvSpPr>
        <p:spPr>
          <a:xfrm rot="16200000">
            <a:off x="7615243" y="1783733"/>
            <a:ext cx="147374" cy="1648669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TextBox 7"/>
          <p:cNvSpPr txBox="1"/>
          <p:nvPr/>
        </p:nvSpPr>
        <p:spPr>
          <a:xfrm>
            <a:off x="3715260" y="2639666"/>
            <a:ext cx="1012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fixed</a:t>
            </a:r>
            <a:endParaRPr lang="en-SG" sz="1600" dirty="0">
              <a:solidFill>
                <a:srgbClr val="FF000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20851" y="2629220"/>
            <a:ext cx="1012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fixed</a:t>
            </a:r>
            <a:endParaRPr lang="en-SG" sz="1600" dirty="0">
              <a:solidFill>
                <a:srgbClr val="FF00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984247" y="2616520"/>
            <a:ext cx="1012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concave</a:t>
            </a:r>
            <a:endParaRPr lang="en-SG" sz="1600" dirty="0">
              <a:solidFill>
                <a:srgbClr val="FF0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362949" y="2628755"/>
            <a:ext cx="1012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linear</a:t>
            </a:r>
            <a:endParaRPr lang="en-SG" sz="1600" dirty="0">
              <a:solidFill>
                <a:srgbClr val="FF00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201525" y="2615947"/>
            <a:ext cx="1012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concave</a:t>
            </a:r>
            <a:endParaRPr lang="en-SG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17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5021</TotalTime>
  <Words>1105</Words>
  <Application>Microsoft Office PowerPoint</Application>
  <PresentationFormat>On-screen Show (4:3)</PresentationFormat>
  <Paragraphs>185</Paragraphs>
  <Slides>14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Droid Sans Fallback</vt:lpstr>
      <vt:lpstr>Liberation Sans</vt:lpstr>
      <vt:lpstr>Lohit Hindi</vt:lpstr>
      <vt:lpstr>ＭＳ Ｐゴシック</vt:lpstr>
      <vt:lpstr>宋体</vt:lpstr>
      <vt:lpstr>华文新魏</vt:lpstr>
      <vt:lpstr>Arial</vt:lpstr>
      <vt:lpstr>Book Antiqua</vt:lpstr>
      <vt:lpstr>Bookman Old Style</vt:lpstr>
      <vt:lpstr>Calibri</vt:lpstr>
      <vt:lpstr>Cambria Math</vt:lpstr>
      <vt:lpstr>Century Gothic</vt:lpstr>
      <vt:lpstr>Gill Sans MT</vt:lpstr>
      <vt:lpstr>Wingdings</vt:lpstr>
      <vt:lpstr>Wingdings 3</vt:lpstr>
      <vt:lpstr>Origin</vt:lpstr>
      <vt:lpstr>Reinforcement Learning for Zone Based Multiagent Pathfinding Under Uncertainty  </vt:lpstr>
      <vt:lpstr>Motivation</vt:lpstr>
      <vt:lpstr>Our contributions</vt:lpstr>
      <vt:lpstr>Problem formulation</vt:lpstr>
      <vt:lpstr>Our Simulator</vt:lpstr>
      <vt:lpstr>Agent’s Decision Model</vt:lpstr>
      <vt:lpstr>Agent’s Decision Model</vt:lpstr>
      <vt:lpstr>Policy Optimization in DC Form</vt:lpstr>
      <vt:lpstr>Policy Optimization in DC Form</vt:lpstr>
      <vt:lpstr>Experiments</vt:lpstr>
      <vt:lpstr>Experiments: 2D Open Grid</vt:lpstr>
      <vt:lpstr>Experiments: 2D Open Grid</vt:lpstr>
      <vt:lpstr>Experiments: 3D Map</vt:lpstr>
      <vt:lpstr>Summary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Approximate Inference in Collective Graphical Models</dc:title>
  <dc:creator>Dan Sheldon</dc:creator>
  <cp:lastModifiedBy>LING Jiajing</cp:lastModifiedBy>
  <cp:revision>983</cp:revision>
  <cp:lastPrinted>2019-04-06T01:42:56Z</cp:lastPrinted>
  <dcterms:created xsi:type="dcterms:W3CDTF">2013-06-16T23:46:46Z</dcterms:created>
  <dcterms:modified xsi:type="dcterms:W3CDTF">2020-10-17T10:06:57Z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951d41b-6b8e-4636-984f-012bff14ba18_Enabled">
    <vt:lpwstr>True</vt:lpwstr>
  </property>
  <property fmtid="{D5CDD505-2E9C-101B-9397-08002B2CF9AE}" pid="3" name="MSIP_Label_6951d41b-6b8e-4636-984f-012bff14ba18_SiteId">
    <vt:lpwstr>c98a79ca-5a9a-4791-a243-f06afd67464d</vt:lpwstr>
  </property>
  <property fmtid="{D5CDD505-2E9C-101B-9397-08002B2CF9AE}" pid="4" name="MSIP_Label_6951d41b-6b8e-4636-984f-012bff14ba18_Owner">
    <vt:lpwstr>jjling.2018@phdcs.smu.edu.sg</vt:lpwstr>
  </property>
  <property fmtid="{D5CDD505-2E9C-101B-9397-08002B2CF9AE}" pid="5" name="MSIP_Label_6951d41b-6b8e-4636-984f-012bff14ba18_SetDate">
    <vt:lpwstr>2020-10-16T04:54:01.4533963Z</vt:lpwstr>
  </property>
  <property fmtid="{D5CDD505-2E9C-101B-9397-08002B2CF9AE}" pid="6" name="MSIP_Label_6951d41b-6b8e-4636-984f-012bff14ba18_Name">
    <vt:lpwstr>Restricted</vt:lpwstr>
  </property>
  <property fmtid="{D5CDD505-2E9C-101B-9397-08002B2CF9AE}" pid="7" name="MSIP_Label_6951d41b-6b8e-4636-984f-012bff14ba18_Application">
    <vt:lpwstr>Microsoft Azure Information Protection</vt:lpwstr>
  </property>
  <property fmtid="{D5CDD505-2E9C-101B-9397-08002B2CF9AE}" pid="8" name="MSIP_Label_6951d41b-6b8e-4636-984f-012bff14ba18_ActionId">
    <vt:lpwstr>272a3a08-e575-4aaf-a57a-dec4a2596b9c</vt:lpwstr>
  </property>
  <property fmtid="{D5CDD505-2E9C-101B-9397-08002B2CF9AE}" pid="9" name="MSIP_Label_6951d41b-6b8e-4636-984f-012bff14ba18_Extended_MSFT_Method">
    <vt:lpwstr>Automatic</vt:lpwstr>
  </property>
  <property fmtid="{D5CDD505-2E9C-101B-9397-08002B2CF9AE}" pid="10" name="Sensitivity">
    <vt:lpwstr>Restricted</vt:lpwstr>
  </property>
</Properties>
</file>